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9"/>
  </p:notesMasterIdLst>
  <p:handoutMasterIdLst>
    <p:handoutMasterId r:id="rId20"/>
  </p:handoutMasterIdLst>
  <p:sldIdLst>
    <p:sldId id="256" r:id="rId2"/>
    <p:sldId id="258" r:id="rId3"/>
    <p:sldId id="257" r:id="rId4"/>
    <p:sldId id="259" r:id="rId5"/>
    <p:sldId id="260" r:id="rId6"/>
    <p:sldId id="262" r:id="rId7"/>
    <p:sldId id="272" r:id="rId8"/>
    <p:sldId id="276" r:id="rId9"/>
    <p:sldId id="278" r:id="rId10"/>
    <p:sldId id="274" r:id="rId11"/>
    <p:sldId id="275" r:id="rId12"/>
    <p:sldId id="277" r:id="rId13"/>
    <p:sldId id="273" r:id="rId14"/>
    <p:sldId id="267" r:id="rId15"/>
    <p:sldId id="269" r:id="rId16"/>
    <p:sldId id="270" r:id="rId17"/>
    <p:sldId id="279" r:id="rId18"/>
  </p:sldIdLst>
  <p:sldSz cx="9144000" cy="6858000" type="screen4x3"/>
  <p:notesSz cx="6954838"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9336" autoAdjust="0"/>
  </p:normalViewPr>
  <p:slideViewPr>
    <p:cSldViewPr>
      <p:cViewPr>
        <p:scale>
          <a:sx n="78" d="100"/>
          <a:sy n="78" d="100"/>
        </p:scale>
        <p:origin x="-113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EC2224-F94A-418F-BF58-11B8E3A3820F}"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3F463E55-8EBC-49E9-849A-CA07A4CD097B}">
      <dgm:prSet phldrT="[Text]" custT="1"/>
      <dgm:spPr/>
      <dgm:t>
        <a:bodyPr/>
        <a:lstStyle/>
        <a:p>
          <a:r>
            <a:rPr lang="en-US" sz="2800" b="1" dirty="0" smtClean="0"/>
            <a:t>Key Strategies under NACP-IV</a:t>
          </a:r>
          <a:endParaRPr lang="en-US" sz="2800" b="1" dirty="0"/>
        </a:p>
      </dgm:t>
    </dgm:pt>
    <dgm:pt modelId="{1861996C-76B4-4AE1-AB82-74DD0B14F8D8}" type="parTrans" cxnId="{28060835-2E2F-4C07-AB2E-E696E66F3930}">
      <dgm:prSet/>
      <dgm:spPr/>
      <dgm:t>
        <a:bodyPr/>
        <a:lstStyle/>
        <a:p>
          <a:endParaRPr lang="en-US"/>
        </a:p>
      </dgm:t>
    </dgm:pt>
    <dgm:pt modelId="{814BE494-640C-4CD5-8A17-5849425ED3B1}" type="sibTrans" cxnId="{28060835-2E2F-4C07-AB2E-E696E66F3930}">
      <dgm:prSet/>
      <dgm:spPr/>
      <dgm:t>
        <a:bodyPr/>
        <a:lstStyle/>
        <a:p>
          <a:endParaRPr lang="en-US"/>
        </a:p>
      </dgm:t>
    </dgm:pt>
    <dgm:pt modelId="{A3B8D6E4-2BBF-40C0-9B0A-4415527336AB}">
      <dgm:prSet phldrT="[Text]" custT="1"/>
      <dgm:spPr/>
      <dgm:t>
        <a:bodyPr/>
        <a:lstStyle/>
        <a:p>
          <a:r>
            <a:rPr lang="en-US" sz="2400" b="1" dirty="0" smtClean="0"/>
            <a:t>Intensify &amp;consolidate preventive services</a:t>
          </a:r>
          <a:endParaRPr lang="en-US" sz="2400" b="1" dirty="0"/>
        </a:p>
      </dgm:t>
    </dgm:pt>
    <dgm:pt modelId="{D0E53E09-655F-4D29-823E-DD087730285D}" type="parTrans" cxnId="{77315327-8358-4B66-9C27-9CCFCBBAD33B}">
      <dgm:prSet/>
      <dgm:spPr/>
      <dgm:t>
        <a:bodyPr/>
        <a:lstStyle/>
        <a:p>
          <a:endParaRPr lang="en-US"/>
        </a:p>
      </dgm:t>
    </dgm:pt>
    <dgm:pt modelId="{E06E998F-1EE0-4EF8-8FAC-706CB2B10045}" type="sibTrans" cxnId="{77315327-8358-4B66-9C27-9CCFCBBAD33B}">
      <dgm:prSet/>
      <dgm:spPr/>
      <dgm:t>
        <a:bodyPr/>
        <a:lstStyle/>
        <a:p>
          <a:endParaRPr lang="en-US"/>
        </a:p>
      </dgm:t>
    </dgm:pt>
    <dgm:pt modelId="{1865615E-D90C-48C6-BBBF-E2B73AACFA25}">
      <dgm:prSet phldrT="[Text]" custT="1"/>
      <dgm:spPr/>
      <dgm:t>
        <a:bodyPr/>
        <a:lstStyle/>
        <a:p>
          <a:r>
            <a:rPr lang="en-US" sz="2400" b="1" dirty="0" smtClean="0"/>
            <a:t>Increase access &amp;promote comprehensive care, support &amp; treatment</a:t>
          </a:r>
          <a:endParaRPr lang="en-US" sz="2400" b="1" dirty="0"/>
        </a:p>
      </dgm:t>
    </dgm:pt>
    <dgm:pt modelId="{ED4BD748-49AD-4407-95A0-FECA1D3BF26F}" type="parTrans" cxnId="{18E0A9F0-7331-4667-AF41-A90D813A472A}">
      <dgm:prSet/>
      <dgm:spPr/>
      <dgm:t>
        <a:bodyPr/>
        <a:lstStyle/>
        <a:p>
          <a:endParaRPr lang="en-US"/>
        </a:p>
      </dgm:t>
    </dgm:pt>
    <dgm:pt modelId="{755BE6FF-488A-43F6-A620-807B0AE5919C}" type="sibTrans" cxnId="{18E0A9F0-7331-4667-AF41-A90D813A472A}">
      <dgm:prSet/>
      <dgm:spPr/>
      <dgm:t>
        <a:bodyPr/>
        <a:lstStyle/>
        <a:p>
          <a:endParaRPr lang="en-US"/>
        </a:p>
      </dgm:t>
    </dgm:pt>
    <dgm:pt modelId="{A2F0C173-273E-4605-9419-AAB54B64F86A}">
      <dgm:prSet phldrT="[Text]" custT="1"/>
      <dgm:spPr/>
      <dgm:t>
        <a:bodyPr/>
        <a:lstStyle/>
        <a:p>
          <a:r>
            <a:rPr lang="en-US" sz="2400" b="1" dirty="0" smtClean="0"/>
            <a:t>Expanding IEC services</a:t>
          </a:r>
          <a:endParaRPr lang="en-US" sz="2400" b="1" dirty="0"/>
        </a:p>
      </dgm:t>
    </dgm:pt>
    <dgm:pt modelId="{92A8C87C-972F-4997-A1EC-1E6806475F79}" type="parTrans" cxnId="{2098F985-5AD9-4ADD-9ED9-FA55B3F90036}">
      <dgm:prSet/>
      <dgm:spPr/>
      <dgm:t>
        <a:bodyPr/>
        <a:lstStyle/>
        <a:p>
          <a:endParaRPr lang="en-US"/>
        </a:p>
      </dgm:t>
    </dgm:pt>
    <dgm:pt modelId="{663FB8E5-342F-4666-94F9-9CBB9D80D6FC}" type="sibTrans" cxnId="{2098F985-5AD9-4ADD-9ED9-FA55B3F90036}">
      <dgm:prSet/>
      <dgm:spPr/>
      <dgm:t>
        <a:bodyPr/>
        <a:lstStyle/>
        <a:p>
          <a:endParaRPr lang="en-US"/>
        </a:p>
      </dgm:t>
    </dgm:pt>
    <dgm:pt modelId="{CE038283-62ED-438C-B81C-228B74FF9C50}">
      <dgm:prSet phldrT="[Text]" custT="1"/>
      <dgm:spPr/>
      <dgm:t>
        <a:bodyPr/>
        <a:lstStyle/>
        <a:p>
          <a:r>
            <a:rPr lang="en-US" sz="2400" b="1" dirty="0" smtClean="0"/>
            <a:t>Capacity building</a:t>
          </a:r>
          <a:endParaRPr lang="en-US" sz="2400" b="1" dirty="0"/>
        </a:p>
      </dgm:t>
    </dgm:pt>
    <dgm:pt modelId="{95D0D815-DD19-4A98-9E48-6C2FD53BE5F3}" type="parTrans" cxnId="{3C277DA0-F0D2-4E63-8B21-EAB896754229}">
      <dgm:prSet/>
      <dgm:spPr/>
      <dgm:t>
        <a:bodyPr/>
        <a:lstStyle/>
        <a:p>
          <a:endParaRPr lang="en-US"/>
        </a:p>
      </dgm:t>
    </dgm:pt>
    <dgm:pt modelId="{68BABCCA-2C83-44C7-8129-C963D23B055E}" type="sibTrans" cxnId="{3C277DA0-F0D2-4E63-8B21-EAB896754229}">
      <dgm:prSet/>
      <dgm:spPr/>
      <dgm:t>
        <a:bodyPr/>
        <a:lstStyle/>
        <a:p>
          <a:endParaRPr lang="en-US"/>
        </a:p>
      </dgm:t>
    </dgm:pt>
    <dgm:pt modelId="{0BAA8CAC-8E21-490B-910E-716F60D58039}">
      <dgm:prSet phldrT="[Text]" custT="1"/>
      <dgm:spPr/>
      <dgm:t>
        <a:bodyPr/>
        <a:lstStyle/>
        <a:p>
          <a:r>
            <a:rPr lang="en-US" sz="2400" b="1" dirty="0" smtClean="0"/>
            <a:t>Strengthening Strategic Information Management system</a:t>
          </a:r>
          <a:endParaRPr lang="en-US" sz="2400" b="1" dirty="0"/>
        </a:p>
      </dgm:t>
    </dgm:pt>
    <dgm:pt modelId="{44BD944A-8BA4-451B-928F-3992CBE6C8E9}" type="parTrans" cxnId="{BB71ECBA-A069-4926-935B-2EFEA1C3866C}">
      <dgm:prSet/>
      <dgm:spPr/>
      <dgm:t>
        <a:bodyPr/>
        <a:lstStyle/>
        <a:p>
          <a:endParaRPr lang="en-US"/>
        </a:p>
      </dgm:t>
    </dgm:pt>
    <dgm:pt modelId="{EE5B9294-ACC5-486F-A9B4-E75648B82B6B}" type="sibTrans" cxnId="{BB71ECBA-A069-4926-935B-2EFEA1C3866C}">
      <dgm:prSet/>
      <dgm:spPr/>
      <dgm:t>
        <a:bodyPr/>
        <a:lstStyle/>
        <a:p>
          <a:endParaRPr lang="en-US"/>
        </a:p>
      </dgm:t>
    </dgm:pt>
    <dgm:pt modelId="{F6CB6E54-99CF-4B5D-BB32-6C4766B17C70}" type="pres">
      <dgm:prSet presAssocID="{3DEC2224-F94A-418F-BF58-11B8E3A3820F}" presName="cycle" presStyleCnt="0">
        <dgm:presLayoutVars>
          <dgm:chMax val="1"/>
          <dgm:dir/>
          <dgm:animLvl val="ctr"/>
          <dgm:resizeHandles val="exact"/>
        </dgm:presLayoutVars>
      </dgm:prSet>
      <dgm:spPr/>
      <dgm:t>
        <a:bodyPr/>
        <a:lstStyle/>
        <a:p>
          <a:endParaRPr lang="en-US"/>
        </a:p>
      </dgm:t>
    </dgm:pt>
    <dgm:pt modelId="{64B56755-2CCE-42F4-BBC4-759372366C71}" type="pres">
      <dgm:prSet presAssocID="{3F463E55-8EBC-49E9-849A-CA07A4CD097B}" presName="centerShape" presStyleLbl="node0" presStyleIdx="0" presStyleCnt="1" custScaleX="115168" custScaleY="105101"/>
      <dgm:spPr/>
      <dgm:t>
        <a:bodyPr/>
        <a:lstStyle/>
        <a:p>
          <a:endParaRPr lang="en-US"/>
        </a:p>
      </dgm:t>
    </dgm:pt>
    <dgm:pt modelId="{D60B05F6-7DA2-43D9-A714-91E55DCA27BC}" type="pres">
      <dgm:prSet presAssocID="{D0E53E09-655F-4D29-823E-DD087730285D}" presName="Name9" presStyleLbl="parChTrans1D2" presStyleIdx="0" presStyleCnt="5"/>
      <dgm:spPr/>
      <dgm:t>
        <a:bodyPr/>
        <a:lstStyle/>
        <a:p>
          <a:endParaRPr lang="en-US"/>
        </a:p>
      </dgm:t>
    </dgm:pt>
    <dgm:pt modelId="{28587D94-429C-45EF-8BB5-37F6A1AD7BAE}" type="pres">
      <dgm:prSet presAssocID="{D0E53E09-655F-4D29-823E-DD087730285D}" presName="connTx" presStyleLbl="parChTrans1D2" presStyleIdx="0" presStyleCnt="5"/>
      <dgm:spPr/>
      <dgm:t>
        <a:bodyPr/>
        <a:lstStyle/>
        <a:p>
          <a:endParaRPr lang="en-US"/>
        </a:p>
      </dgm:t>
    </dgm:pt>
    <dgm:pt modelId="{C3975E6F-82FF-4613-9F2E-3848F93D9475}" type="pres">
      <dgm:prSet presAssocID="{A3B8D6E4-2BBF-40C0-9B0A-4415527336AB}" presName="node" presStyleLbl="node1" presStyleIdx="0" presStyleCnt="5" custScaleX="131986" custScaleY="118686">
        <dgm:presLayoutVars>
          <dgm:bulletEnabled val="1"/>
        </dgm:presLayoutVars>
      </dgm:prSet>
      <dgm:spPr/>
      <dgm:t>
        <a:bodyPr/>
        <a:lstStyle/>
        <a:p>
          <a:endParaRPr lang="en-US"/>
        </a:p>
      </dgm:t>
    </dgm:pt>
    <dgm:pt modelId="{B3B63411-4459-46BD-B732-2CF9FD07A4B0}" type="pres">
      <dgm:prSet presAssocID="{ED4BD748-49AD-4407-95A0-FECA1D3BF26F}" presName="Name9" presStyleLbl="parChTrans1D2" presStyleIdx="1" presStyleCnt="5"/>
      <dgm:spPr/>
      <dgm:t>
        <a:bodyPr/>
        <a:lstStyle/>
        <a:p>
          <a:endParaRPr lang="en-US"/>
        </a:p>
      </dgm:t>
    </dgm:pt>
    <dgm:pt modelId="{B169F657-550A-4771-9FD9-8535F9CF9A97}" type="pres">
      <dgm:prSet presAssocID="{ED4BD748-49AD-4407-95A0-FECA1D3BF26F}" presName="connTx" presStyleLbl="parChTrans1D2" presStyleIdx="1" presStyleCnt="5"/>
      <dgm:spPr/>
      <dgm:t>
        <a:bodyPr/>
        <a:lstStyle/>
        <a:p>
          <a:endParaRPr lang="en-US"/>
        </a:p>
      </dgm:t>
    </dgm:pt>
    <dgm:pt modelId="{F42C8A97-07A9-4591-AB9E-462294236013}" type="pres">
      <dgm:prSet presAssocID="{1865615E-D90C-48C6-BBBF-E2B73AACFA25}" presName="node" presStyleLbl="node1" presStyleIdx="1" presStyleCnt="5" custScaleX="149399" custScaleY="130667" custRadScaleRad="107467" custRadScaleInc="5523">
        <dgm:presLayoutVars>
          <dgm:bulletEnabled val="1"/>
        </dgm:presLayoutVars>
      </dgm:prSet>
      <dgm:spPr/>
      <dgm:t>
        <a:bodyPr/>
        <a:lstStyle/>
        <a:p>
          <a:endParaRPr lang="en-US"/>
        </a:p>
      </dgm:t>
    </dgm:pt>
    <dgm:pt modelId="{179A0E46-2A93-4293-90D8-537FE4A2E69B}" type="pres">
      <dgm:prSet presAssocID="{92A8C87C-972F-4997-A1EC-1E6806475F79}" presName="Name9" presStyleLbl="parChTrans1D2" presStyleIdx="2" presStyleCnt="5"/>
      <dgm:spPr/>
      <dgm:t>
        <a:bodyPr/>
        <a:lstStyle/>
        <a:p>
          <a:endParaRPr lang="en-US"/>
        </a:p>
      </dgm:t>
    </dgm:pt>
    <dgm:pt modelId="{D1EE04E6-6F1B-41A3-BB09-345CE427602E}" type="pres">
      <dgm:prSet presAssocID="{92A8C87C-972F-4997-A1EC-1E6806475F79}" presName="connTx" presStyleLbl="parChTrans1D2" presStyleIdx="2" presStyleCnt="5"/>
      <dgm:spPr/>
      <dgm:t>
        <a:bodyPr/>
        <a:lstStyle/>
        <a:p>
          <a:endParaRPr lang="en-US"/>
        </a:p>
      </dgm:t>
    </dgm:pt>
    <dgm:pt modelId="{52E630B2-FADC-4E58-A011-779C4D000D03}" type="pres">
      <dgm:prSet presAssocID="{A2F0C173-273E-4605-9419-AAB54B64F86A}" presName="node" presStyleLbl="node1" presStyleIdx="2" presStyleCnt="5" custScaleX="118024" custScaleY="114419" custRadScaleRad="99339" custRadScaleInc="-22640">
        <dgm:presLayoutVars>
          <dgm:bulletEnabled val="1"/>
        </dgm:presLayoutVars>
      </dgm:prSet>
      <dgm:spPr/>
      <dgm:t>
        <a:bodyPr/>
        <a:lstStyle/>
        <a:p>
          <a:endParaRPr lang="en-US"/>
        </a:p>
      </dgm:t>
    </dgm:pt>
    <dgm:pt modelId="{DB913117-11D4-497F-9215-08DD25592521}" type="pres">
      <dgm:prSet presAssocID="{95D0D815-DD19-4A98-9E48-6C2FD53BE5F3}" presName="Name9" presStyleLbl="parChTrans1D2" presStyleIdx="3" presStyleCnt="5"/>
      <dgm:spPr/>
      <dgm:t>
        <a:bodyPr/>
        <a:lstStyle/>
        <a:p>
          <a:endParaRPr lang="en-US"/>
        </a:p>
      </dgm:t>
    </dgm:pt>
    <dgm:pt modelId="{6B03BC9D-4A42-4124-AC09-58824538063D}" type="pres">
      <dgm:prSet presAssocID="{95D0D815-DD19-4A98-9E48-6C2FD53BE5F3}" presName="connTx" presStyleLbl="parChTrans1D2" presStyleIdx="3" presStyleCnt="5"/>
      <dgm:spPr/>
      <dgm:t>
        <a:bodyPr/>
        <a:lstStyle/>
        <a:p>
          <a:endParaRPr lang="en-US"/>
        </a:p>
      </dgm:t>
    </dgm:pt>
    <dgm:pt modelId="{A0992F47-1920-4A1F-A036-6B587BCB6C2F}" type="pres">
      <dgm:prSet presAssocID="{CE038283-62ED-438C-B81C-228B74FF9C50}" presName="node" presStyleLbl="node1" presStyleIdx="3" presStyleCnt="5" custScaleX="102010" custRadScaleRad="102390" custRadScaleInc="22911">
        <dgm:presLayoutVars>
          <dgm:bulletEnabled val="1"/>
        </dgm:presLayoutVars>
      </dgm:prSet>
      <dgm:spPr/>
      <dgm:t>
        <a:bodyPr/>
        <a:lstStyle/>
        <a:p>
          <a:endParaRPr lang="en-US"/>
        </a:p>
      </dgm:t>
    </dgm:pt>
    <dgm:pt modelId="{340D4297-84F3-45CA-A870-1019C7E20250}" type="pres">
      <dgm:prSet presAssocID="{44BD944A-8BA4-451B-928F-3992CBE6C8E9}" presName="Name9" presStyleLbl="parChTrans1D2" presStyleIdx="4" presStyleCnt="5"/>
      <dgm:spPr/>
      <dgm:t>
        <a:bodyPr/>
        <a:lstStyle/>
        <a:p>
          <a:endParaRPr lang="en-US"/>
        </a:p>
      </dgm:t>
    </dgm:pt>
    <dgm:pt modelId="{A2FC9E66-77F5-473D-BEC3-C2E214DB86B7}" type="pres">
      <dgm:prSet presAssocID="{44BD944A-8BA4-451B-928F-3992CBE6C8E9}" presName="connTx" presStyleLbl="parChTrans1D2" presStyleIdx="4" presStyleCnt="5"/>
      <dgm:spPr/>
      <dgm:t>
        <a:bodyPr/>
        <a:lstStyle/>
        <a:p>
          <a:endParaRPr lang="en-US"/>
        </a:p>
      </dgm:t>
    </dgm:pt>
    <dgm:pt modelId="{E2131C20-BF26-4A86-B024-85F947A04F86}" type="pres">
      <dgm:prSet presAssocID="{0BAA8CAC-8E21-490B-910E-716F60D58039}" presName="node" presStyleLbl="node1" presStyleIdx="4" presStyleCnt="5" custScaleX="137575" custScaleY="130097" custRadScaleRad="102198" custRadScaleInc="-4259">
        <dgm:presLayoutVars>
          <dgm:bulletEnabled val="1"/>
        </dgm:presLayoutVars>
      </dgm:prSet>
      <dgm:spPr/>
      <dgm:t>
        <a:bodyPr/>
        <a:lstStyle/>
        <a:p>
          <a:endParaRPr lang="en-US"/>
        </a:p>
      </dgm:t>
    </dgm:pt>
  </dgm:ptLst>
  <dgm:cxnLst>
    <dgm:cxn modelId="{BB71ECBA-A069-4926-935B-2EFEA1C3866C}" srcId="{3F463E55-8EBC-49E9-849A-CA07A4CD097B}" destId="{0BAA8CAC-8E21-490B-910E-716F60D58039}" srcOrd="4" destOrd="0" parTransId="{44BD944A-8BA4-451B-928F-3992CBE6C8E9}" sibTransId="{EE5B9294-ACC5-486F-A9B4-E75648B82B6B}"/>
    <dgm:cxn modelId="{59D6DA74-F12B-4DA5-A886-0572DAF5A42E}" type="presOf" srcId="{A3B8D6E4-2BBF-40C0-9B0A-4415527336AB}" destId="{C3975E6F-82FF-4613-9F2E-3848F93D9475}" srcOrd="0" destOrd="0" presId="urn:microsoft.com/office/officeart/2005/8/layout/radial1"/>
    <dgm:cxn modelId="{18E0A9F0-7331-4667-AF41-A90D813A472A}" srcId="{3F463E55-8EBC-49E9-849A-CA07A4CD097B}" destId="{1865615E-D90C-48C6-BBBF-E2B73AACFA25}" srcOrd="1" destOrd="0" parTransId="{ED4BD748-49AD-4407-95A0-FECA1D3BF26F}" sibTransId="{755BE6FF-488A-43F6-A620-807B0AE5919C}"/>
    <dgm:cxn modelId="{BF9AA5D0-2F2F-45CA-A34F-C77D1EE60FAB}" type="presOf" srcId="{D0E53E09-655F-4D29-823E-DD087730285D}" destId="{28587D94-429C-45EF-8BB5-37F6A1AD7BAE}" srcOrd="1" destOrd="0" presId="urn:microsoft.com/office/officeart/2005/8/layout/radial1"/>
    <dgm:cxn modelId="{3C277DA0-F0D2-4E63-8B21-EAB896754229}" srcId="{3F463E55-8EBC-49E9-849A-CA07A4CD097B}" destId="{CE038283-62ED-438C-B81C-228B74FF9C50}" srcOrd="3" destOrd="0" parTransId="{95D0D815-DD19-4A98-9E48-6C2FD53BE5F3}" sibTransId="{68BABCCA-2C83-44C7-8129-C963D23B055E}"/>
    <dgm:cxn modelId="{AF7335EB-1260-470D-98B6-F6373354C299}" type="presOf" srcId="{44BD944A-8BA4-451B-928F-3992CBE6C8E9}" destId="{A2FC9E66-77F5-473D-BEC3-C2E214DB86B7}" srcOrd="1" destOrd="0" presId="urn:microsoft.com/office/officeart/2005/8/layout/radial1"/>
    <dgm:cxn modelId="{13A30A09-10EE-4FA7-B1DE-114D6C645444}" type="presOf" srcId="{95D0D815-DD19-4A98-9E48-6C2FD53BE5F3}" destId="{DB913117-11D4-497F-9215-08DD25592521}" srcOrd="0" destOrd="0" presId="urn:microsoft.com/office/officeart/2005/8/layout/radial1"/>
    <dgm:cxn modelId="{6E21E706-8C64-4F4E-89A2-B3D65C5418BE}" type="presOf" srcId="{D0E53E09-655F-4D29-823E-DD087730285D}" destId="{D60B05F6-7DA2-43D9-A714-91E55DCA27BC}" srcOrd="0" destOrd="0" presId="urn:microsoft.com/office/officeart/2005/8/layout/radial1"/>
    <dgm:cxn modelId="{DB26B6EC-AD2F-41A0-B873-0B9DAC6BB2D3}" type="presOf" srcId="{92A8C87C-972F-4997-A1EC-1E6806475F79}" destId="{179A0E46-2A93-4293-90D8-537FE4A2E69B}" srcOrd="0" destOrd="0" presId="urn:microsoft.com/office/officeart/2005/8/layout/radial1"/>
    <dgm:cxn modelId="{2098F985-5AD9-4ADD-9ED9-FA55B3F90036}" srcId="{3F463E55-8EBC-49E9-849A-CA07A4CD097B}" destId="{A2F0C173-273E-4605-9419-AAB54B64F86A}" srcOrd="2" destOrd="0" parTransId="{92A8C87C-972F-4997-A1EC-1E6806475F79}" sibTransId="{663FB8E5-342F-4666-94F9-9CBB9D80D6FC}"/>
    <dgm:cxn modelId="{88B1DB5D-0530-42C2-ABA0-E6796E66C662}" type="presOf" srcId="{95D0D815-DD19-4A98-9E48-6C2FD53BE5F3}" destId="{6B03BC9D-4A42-4124-AC09-58824538063D}" srcOrd="1" destOrd="0" presId="urn:microsoft.com/office/officeart/2005/8/layout/radial1"/>
    <dgm:cxn modelId="{2CC832BC-4902-4731-9881-336017BA3005}" type="presOf" srcId="{3F463E55-8EBC-49E9-849A-CA07A4CD097B}" destId="{64B56755-2CCE-42F4-BBC4-759372366C71}" srcOrd="0" destOrd="0" presId="urn:microsoft.com/office/officeart/2005/8/layout/radial1"/>
    <dgm:cxn modelId="{24EBF362-E540-4303-92C3-C65F4EA0F167}" type="presOf" srcId="{A2F0C173-273E-4605-9419-AAB54B64F86A}" destId="{52E630B2-FADC-4E58-A011-779C4D000D03}" srcOrd="0" destOrd="0" presId="urn:microsoft.com/office/officeart/2005/8/layout/radial1"/>
    <dgm:cxn modelId="{28060835-2E2F-4C07-AB2E-E696E66F3930}" srcId="{3DEC2224-F94A-418F-BF58-11B8E3A3820F}" destId="{3F463E55-8EBC-49E9-849A-CA07A4CD097B}" srcOrd="0" destOrd="0" parTransId="{1861996C-76B4-4AE1-AB82-74DD0B14F8D8}" sibTransId="{814BE494-640C-4CD5-8A17-5849425ED3B1}"/>
    <dgm:cxn modelId="{C5E4DF91-E841-4B85-A985-158E654E1664}" type="presOf" srcId="{CE038283-62ED-438C-B81C-228B74FF9C50}" destId="{A0992F47-1920-4A1F-A036-6B587BCB6C2F}" srcOrd="0" destOrd="0" presId="urn:microsoft.com/office/officeart/2005/8/layout/radial1"/>
    <dgm:cxn modelId="{9FDD1E36-A814-4EA0-9A89-D502C49C1BD3}" type="presOf" srcId="{ED4BD748-49AD-4407-95A0-FECA1D3BF26F}" destId="{B3B63411-4459-46BD-B732-2CF9FD07A4B0}" srcOrd="0" destOrd="0" presId="urn:microsoft.com/office/officeart/2005/8/layout/radial1"/>
    <dgm:cxn modelId="{77315327-8358-4B66-9C27-9CCFCBBAD33B}" srcId="{3F463E55-8EBC-49E9-849A-CA07A4CD097B}" destId="{A3B8D6E4-2BBF-40C0-9B0A-4415527336AB}" srcOrd="0" destOrd="0" parTransId="{D0E53E09-655F-4D29-823E-DD087730285D}" sibTransId="{E06E998F-1EE0-4EF8-8FAC-706CB2B10045}"/>
    <dgm:cxn modelId="{DF2652CF-B40E-41C8-BF24-E7CE69078AF7}" type="presOf" srcId="{3DEC2224-F94A-418F-BF58-11B8E3A3820F}" destId="{F6CB6E54-99CF-4B5D-BB32-6C4766B17C70}" srcOrd="0" destOrd="0" presId="urn:microsoft.com/office/officeart/2005/8/layout/radial1"/>
    <dgm:cxn modelId="{809E5DF9-CA48-4DED-9D87-D94073E6F9C9}" type="presOf" srcId="{44BD944A-8BA4-451B-928F-3992CBE6C8E9}" destId="{340D4297-84F3-45CA-A870-1019C7E20250}" srcOrd="0" destOrd="0" presId="urn:microsoft.com/office/officeart/2005/8/layout/radial1"/>
    <dgm:cxn modelId="{1D955AAD-54FB-4568-B565-C527C29ECA0E}" type="presOf" srcId="{0BAA8CAC-8E21-490B-910E-716F60D58039}" destId="{E2131C20-BF26-4A86-B024-85F947A04F86}" srcOrd="0" destOrd="0" presId="urn:microsoft.com/office/officeart/2005/8/layout/radial1"/>
    <dgm:cxn modelId="{32F54FC0-F0F9-4350-9BE8-6C96A864982D}" type="presOf" srcId="{1865615E-D90C-48C6-BBBF-E2B73AACFA25}" destId="{F42C8A97-07A9-4591-AB9E-462294236013}" srcOrd="0" destOrd="0" presId="urn:microsoft.com/office/officeart/2005/8/layout/radial1"/>
    <dgm:cxn modelId="{0BEF3070-BFEA-4516-9518-EC5C6FA3E6C2}" type="presOf" srcId="{92A8C87C-972F-4997-A1EC-1E6806475F79}" destId="{D1EE04E6-6F1B-41A3-BB09-345CE427602E}" srcOrd="1" destOrd="0" presId="urn:microsoft.com/office/officeart/2005/8/layout/radial1"/>
    <dgm:cxn modelId="{A1B8BB6C-D0AA-44FE-B237-FAF7DD5C5793}" type="presOf" srcId="{ED4BD748-49AD-4407-95A0-FECA1D3BF26F}" destId="{B169F657-550A-4771-9FD9-8535F9CF9A97}" srcOrd="1" destOrd="0" presId="urn:microsoft.com/office/officeart/2005/8/layout/radial1"/>
    <dgm:cxn modelId="{B7872954-D4BD-418B-BD01-1C1997002DB9}" type="presParOf" srcId="{F6CB6E54-99CF-4B5D-BB32-6C4766B17C70}" destId="{64B56755-2CCE-42F4-BBC4-759372366C71}" srcOrd="0" destOrd="0" presId="urn:microsoft.com/office/officeart/2005/8/layout/radial1"/>
    <dgm:cxn modelId="{BADC8EBB-4F9E-48CD-8B1B-BADF19431F17}" type="presParOf" srcId="{F6CB6E54-99CF-4B5D-BB32-6C4766B17C70}" destId="{D60B05F6-7DA2-43D9-A714-91E55DCA27BC}" srcOrd="1" destOrd="0" presId="urn:microsoft.com/office/officeart/2005/8/layout/radial1"/>
    <dgm:cxn modelId="{80BF898A-633B-400B-A269-57568D15B08D}" type="presParOf" srcId="{D60B05F6-7DA2-43D9-A714-91E55DCA27BC}" destId="{28587D94-429C-45EF-8BB5-37F6A1AD7BAE}" srcOrd="0" destOrd="0" presId="urn:microsoft.com/office/officeart/2005/8/layout/radial1"/>
    <dgm:cxn modelId="{98CE57F9-31D9-4896-9296-19A5D7A32A81}" type="presParOf" srcId="{F6CB6E54-99CF-4B5D-BB32-6C4766B17C70}" destId="{C3975E6F-82FF-4613-9F2E-3848F93D9475}" srcOrd="2" destOrd="0" presId="urn:microsoft.com/office/officeart/2005/8/layout/radial1"/>
    <dgm:cxn modelId="{566D8A65-5729-4CD2-B0CE-AF468C31FB58}" type="presParOf" srcId="{F6CB6E54-99CF-4B5D-BB32-6C4766B17C70}" destId="{B3B63411-4459-46BD-B732-2CF9FD07A4B0}" srcOrd="3" destOrd="0" presId="urn:microsoft.com/office/officeart/2005/8/layout/radial1"/>
    <dgm:cxn modelId="{897661B7-0314-49D9-9586-DB56B250CB5D}" type="presParOf" srcId="{B3B63411-4459-46BD-B732-2CF9FD07A4B0}" destId="{B169F657-550A-4771-9FD9-8535F9CF9A97}" srcOrd="0" destOrd="0" presId="urn:microsoft.com/office/officeart/2005/8/layout/radial1"/>
    <dgm:cxn modelId="{8DCA1DE7-A1C4-41EA-BD20-B02F83CCD010}" type="presParOf" srcId="{F6CB6E54-99CF-4B5D-BB32-6C4766B17C70}" destId="{F42C8A97-07A9-4591-AB9E-462294236013}" srcOrd="4" destOrd="0" presId="urn:microsoft.com/office/officeart/2005/8/layout/radial1"/>
    <dgm:cxn modelId="{3D5D0D26-89B4-45B2-82D2-608BDD6836D6}" type="presParOf" srcId="{F6CB6E54-99CF-4B5D-BB32-6C4766B17C70}" destId="{179A0E46-2A93-4293-90D8-537FE4A2E69B}" srcOrd="5" destOrd="0" presId="urn:microsoft.com/office/officeart/2005/8/layout/radial1"/>
    <dgm:cxn modelId="{1AC65547-FDD8-4574-B9E1-D5249B202735}" type="presParOf" srcId="{179A0E46-2A93-4293-90D8-537FE4A2E69B}" destId="{D1EE04E6-6F1B-41A3-BB09-345CE427602E}" srcOrd="0" destOrd="0" presId="urn:microsoft.com/office/officeart/2005/8/layout/radial1"/>
    <dgm:cxn modelId="{A9132FAA-F10E-4AFA-8E8A-528EDB4F9E85}" type="presParOf" srcId="{F6CB6E54-99CF-4B5D-BB32-6C4766B17C70}" destId="{52E630B2-FADC-4E58-A011-779C4D000D03}" srcOrd="6" destOrd="0" presId="urn:microsoft.com/office/officeart/2005/8/layout/radial1"/>
    <dgm:cxn modelId="{C371F43B-6251-4C07-8FE0-3C7FFDEDA580}" type="presParOf" srcId="{F6CB6E54-99CF-4B5D-BB32-6C4766B17C70}" destId="{DB913117-11D4-497F-9215-08DD25592521}" srcOrd="7" destOrd="0" presId="urn:microsoft.com/office/officeart/2005/8/layout/radial1"/>
    <dgm:cxn modelId="{B9E7FE39-A864-4C03-9CC3-2618309A1B27}" type="presParOf" srcId="{DB913117-11D4-497F-9215-08DD25592521}" destId="{6B03BC9D-4A42-4124-AC09-58824538063D}" srcOrd="0" destOrd="0" presId="urn:microsoft.com/office/officeart/2005/8/layout/radial1"/>
    <dgm:cxn modelId="{CF294A1D-5547-4D8D-AE53-4DFE1040B913}" type="presParOf" srcId="{F6CB6E54-99CF-4B5D-BB32-6C4766B17C70}" destId="{A0992F47-1920-4A1F-A036-6B587BCB6C2F}" srcOrd="8" destOrd="0" presId="urn:microsoft.com/office/officeart/2005/8/layout/radial1"/>
    <dgm:cxn modelId="{B37C4FBF-7308-4B61-810E-0A7BEAEC1F8E}" type="presParOf" srcId="{F6CB6E54-99CF-4B5D-BB32-6C4766B17C70}" destId="{340D4297-84F3-45CA-A870-1019C7E20250}" srcOrd="9" destOrd="0" presId="urn:microsoft.com/office/officeart/2005/8/layout/radial1"/>
    <dgm:cxn modelId="{1C82EF25-CE0B-47B0-8483-1137AA625606}" type="presParOf" srcId="{340D4297-84F3-45CA-A870-1019C7E20250}" destId="{A2FC9E66-77F5-473D-BEC3-C2E214DB86B7}" srcOrd="0" destOrd="0" presId="urn:microsoft.com/office/officeart/2005/8/layout/radial1"/>
    <dgm:cxn modelId="{AE856FD7-069E-4D5B-B4D0-4AF07AD13840}" type="presParOf" srcId="{F6CB6E54-99CF-4B5D-BB32-6C4766B17C70}" destId="{E2131C20-BF26-4A86-B024-85F947A04F86}" srcOrd="10"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20508225-BE75-403B-9CBD-4FD655442A2F}" type="doc">
      <dgm:prSet loTypeId="urn:microsoft.com/office/officeart/2005/8/layout/pyramid1" loCatId="pyramid" qsTypeId="urn:microsoft.com/office/officeart/2005/8/quickstyle/simple1" qsCatId="simple" csTypeId="urn:microsoft.com/office/officeart/2005/8/colors/accent1_2" csCatId="accent1" phldr="1"/>
      <dgm:spPr/>
    </dgm:pt>
    <dgm:pt modelId="{C4930515-7AB9-487B-B372-64D77C7519AA}">
      <dgm:prSet phldrT="[Text]" custT="1"/>
      <dgm:spPr/>
      <dgm:t>
        <a:bodyPr/>
        <a:lstStyle/>
        <a:p>
          <a:endParaRPr lang="en-US" sz="1400" b="1" dirty="0" smtClean="0"/>
        </a:p>
        <a:p>
          <a:endParaRPr lang="en-US" sz="1400" b="1" dirty="0" smtClean="0"/>
        </a:p>
        <a:p>
          <a:endParaRPr lang="en-US" sz="1400" b="1" dirty="0" smtClean="0"/>
        </a:p>
        <a:p>
          <a:r>
            <a:rPr lang="en-US" sz="1400" b="1" dirty="0" err="1" smtClean="0"/>
            <a:t>CoE</a:t>
          </a:r>
          <a:r>
            <a:rPr lang="en-US" sz="1400" b="1" dirty="0" smtClean="0"/>
            <a:t> &amp;ART plus</a:t>
          </a:r>
          <a:endParaRPr lang="en-US" sz="1400" b="1" dirty="0"/>
        </a:p>
      </dgm:t>
    </dgm:pt>
    <dgm:pt modelId="{43F2F489-9569-4E20-ACEC-B9EB352F83A7}" type="parTrans" cxnId="{05239154-D9F3-45B0-8E78-1AA211693D3F}">
      <dgm:prSet/>
      <dgm:spPr/>
      <dgm:t>
        <a:bodyPr/>
        <a:lstStyle/>
        <a:p>
          <a:endParaRPr lang="en-US"/>
        </a:p>
      </dgm:t>
    </dgm:pt>
    <dgm:pt modelId="{98856DE0-22D3-40C7-BA92-C759836D3F39}" type="sibTrans" cxnId="{05239154-D9F3-45B0-8E78-1AA211693D3F}">
      <dgm:prSet/>
      <dgm:spPr/>
      <dgm:t>
        <a:bodyPr/>
        <a:lstStyle/>
        <a:p>
          <a:endParaRPr lang="en-US"/>
        </a:p>
      </dgm:t>
    </dgm:pt>
    <dgm:pt modelId="{ED1B2762-3539-4B8F-BF81-D2806C27CBCD}">
      <dgm:prSet phldrT="[Text]" custT="1"/>
      <dgm:spPr/>
      <dgm:t>
        <a:bodyPr/>
        <a:lstStyle/>
        <a:p>
          <a:r>
            <a:rPr lang="en-US" sz="2000" b="1" dirty="0" smtClean="0"/>
            <a:t>ART </a:t>
          </a:r>
          <a:r>
            <a:rPr lang="en-US" sz="2000" b="1" dirty="0" err="1" smtClean="0"/>
            <a:t>centres</a:t>
          </a:r>
          <a:endParaRPr lang="en-US" sz="2000" b="1" dirty="0"/>
        </a:p>
      </dgm:t>
    </dgm:pt>
    <dgm:pt modelId="{3F3618BD-58A1-492F-BE17-C1F61505D04B}" type="parTrans" cxnId="{9C6D974B-3641-4E68-8243-3D10749D5B60}">
      <dgm:prSet/>
      <dgm:spPr/>
      <dgm:t>
        <a:bodyPr/>
        <a:lstStyle/>
        <a:p>
          <a:endParaRPr lang="en-US"/>
        </a:p>
      </dgm:t>
    </dgm:pt>
    <dgm:pt modelId="{970B4A55-6F3D-486A-AC7F-2B213D18D52D}" type="sibTrans" cxnId="{9C6D974B-3641-4E68-8243-3D10749D5B60}">
      <dgm:prSet/>
      <dgm:spPr/>
      <dgm:t>
        <a:bodyPr/>
        <a:lstStyle/>
        <a:p>
          <a:endParaRPr lang="en-US"/>
        </a:p>
      </dgm:t>
    </dgm:pt>
    <dgm:pt modelId="{9B6E03E7-09E8-4715-A72E-4BAAC4671021}">
      <dgm:prSet phldrT="[Text]" custT="1"/>
      <dgm:spPr/>
      <dgm:t>
        <a:bodyPr/>
        <a:lstStyle/>
        <a:p>
          <a:r>
            <a:rPr lang="en-US" sz="2000" b="1" dirty="0" smtClean="0"/>
            <a:t>Linked ART </a:t>
          </a:r>
          <a:r>
            <a:rPr lang="en-US" sz="2000" b="1" dirty="0" err="1" smtClean="0"/>
            <a:t>centres</a:t>
          </a:r>
          <a:r>
            <a:rPr lang="en-US" sz="2000" b="1" dirty="0" smtClean="0"/>
            <a:t> and LAC plus </a:t>
          </a:r>
          <a:r>
            <a:rPr lang="en-US" sz="2000" b="1" dirty="0" err="1" smtClean="0"/>
            <a:t>centres</a:t>
          </a:r>
          <a:endParaRPr lang="en-US" sz="2000" b="1" dirty="0"/>
        </a:p>
      </dgm:t>
    </dgm:pt>
    <dgm:pt modelId="{15E5EBE9-3B34-4EAF-9F44-8EB49C80B5D7}" type="parTrans" cxnId="{50C19C39-42A8-4C09-9BA0-8C4EFCC24175}">
      <dgm:prSet/>
      <dgm:spPr/>
      <dgm:t>
        <a:bodyPr/>
        <a:lstStyle/>
        <a:p>
          <a:endParaRPr lang="en-US"/>
        </a:p>
      </dgm:t>
    </dgm:pt>
    <dgm:pt modelId="{5D2D0253-60EB-45F6-8D99-D4348F4D002B}" type="sibTrans" cxnId="{50C19C39-42A8-4C09-9BA0-8C4EFCC24175}">
      <dgm:prSet/>
      <dgm:spPr/>
      <dgm:t>
        <a:bodyPr/>
        <a:lstStyle/>
        <a:p>
          <a:endParaRPr lang="en-US"/>
        </a:p>
      </dgm:t>
    </dgm:pt>
    <dgm:pt modelId="{D4BF2F8F-9D6A-450F-9861-758C70422196}" type="pres">
      <dgm:prSet presAssocID="{20508225-BE75-403B-9CBD-4FD655442A2F}" presName="Name0" presStyleCnt="0">
        <dgm:presLayoutVars>
          <dgm:dir/>
          <dgm:animLvl val="lvl"/>
          <dgm:resizeHandles val="exact"/>
        </dgm:presLayoutVars>
      </dgm:prSet>
      <dgm:spPr/>
    </dgm:pt>
    <dgm:pt modelId="{AA356802-A290-4EA2-8519-BB83E6D560EF}" type="pres">
      <dgm:prSet presAssocID="{C4930515-7AB9-487B-B372-64D77C7519AA}" presName="Name8" presStyleCnt="0"/>
      <dgm:spPr/>
    </dgm:pt>
    <dgm:pt modelId="{417B5441-31DE-422E-A27B-54FCCE99B123}" type="pres">
      <dgm:prSet presAssocID="{C4930515-7AB9-487B-B372-64D77C7519AA}" presName="level" presStyleLbl="node1" presStyleIdx="0" presStyleCnt="3">
        <dgm:presLayoutVars>
          <dgm:chMax val="1"/>
          <dgm:bulletEnabled val="1"/>
        </dgm:presLayoutVars>
      </dgm:prSet>
      <dgm:spPr/>
      <dgm:t>
        <a:bodyPr/>
        <a:lstStyle/>
        <a:p>
          <a:endParaRPr lang="en-US"/>
        </a:p>
      </dgm:t>
    </dgm:pt>
    <dgm:pt modelId="{1F78E901-4274-4B56-AD0A-FE34AF53B3F5}" type="pres">
      <dgm:prSet presAssocID="{C4930515-7AB9-487B-B372-64D77C7519AA}" presName="levelTx" presStyleLbl="revTx" presStyleIdx="0" presStyleCnt="0">
        <dgm:presLayoutVars>
          <dgm:chMax val="1"/>
          <dgm:bulletEnabled val="1"/>
        </dgm:presLayoutVars>
      </dgm:prSet>
      <dgm:spPr/>
      <dgm:t>
        <a:bodyPr/>
        <a:lstStyle/>
        <a:p>
          <a:endParaRPr lang="en-US"/>
        </a:p>
      </dgm:t>
    </dgm:pt>
    <dgm:pt modelId="{6D1E9AB3-8568-4996-877A-844C1D0782B9}" type="pres">
      <dgm:prSet presAssocID="{ED1B2762-3539-4B8F-BF81-D2806C27CBCD}" presName="Name8" presStyleCnt="0"/>
      <dgm:spPr/>
    </dgm:pt>
    <dgm:pt modelId="{719B53DF-D620-4296-BFFE-C8D6A9CB8D68}" type="pres">
      <dgm:prSet presAssocID="{ED1B2762-3539-4B8F-BF81-D2806C27CBCD}" presName="level" presStyleLbl="node1" presStyleIdx="1" presStyleCnt="3">
        <dgm:presLayoutVars>
          <dgm:chMax val="1"/>
          <dgm:bulletEnabled val="1"/>
        </dgm:presLayoutVars>
      </dgm:prSet>
      <dgm:spPr/>
      <dgm:t>
        <a:bodyPr/>
        <a:lstStyle/>
        <a:p>
          <a:endParaRPr lang="en-US"/>
        </a:p>
      </dgm:t>
    </dgm:pt>
    <dgm:pt modelId="{1B16CFDF-B202-4A8C-B95C-03CFBFD8CE4F}" type="pres">
      <dgm:prSet presAssocID="{ED1B2762-3539-4B8F-BF81-D2806C27CBCD}" presName="levelTx" presStyleLbl="revTx" presStyleIdx="0" presStyleCnt="0">
        <dgm:presLayoutVars>
          <dgm:chMax val="1"/>
          <dgm:bulletEnabled val="1"/>
        </dgm:presLayoutVars>
      </dgm:prSet>
      <dgm:spPr/>
      <dgm:t>
        <a:bodyPr/>
        <a:lstStyle/>
        <a:p>
          <a:endParaRPr lang="en-US"/>
        </a:p>
      </dgm:t>
    </dgm:pt>
    <dgm:pt modelId="{47F06558-2678-4E87-80AD-53849E82FD7D}" type="pres">
      <dgm:prSet presAssocID="{9B6E03E7-09E8-4715-A72E-4BAAC4671021}" presName="Name8" presStyleCnt="0"/>
      <dgm:spPr/>
    </dgm:pt>
    <dgm:pt modelId="{F7325D03-600D-46A1-B7B3-AC632569D57C}" type="pres">
      <dgm:prSet presAssocID="{9B6E03E7-09E8-4715-A72E-4BAAC4671021}" presName="level" presStyleLbl="node1" presStyleIdx="2" presStyleCnt="3">
        <dgm:presLayoutVars>
          <dgm:chMax val="1"/>
          <dgm:bulletEnabled val="1"/>
        </dgm:presLayoutVars>
      </dgm:prSet>
      <dgm:spPr/>
      <dgm:t>
        <a:bodyPr/>
        <a:lstStyle/>
        <a:p>
          <a:endParaRPr lang="en-US"/>
        </a:p>
      </dgm:t>
    </dgm:pt>
    <dgm:pt modelId="{95D7E154-5C0E-46E3-8CED-7D1AC78B1712}" type="pres">
      <dgm:prSet presAssocID="{9B6E03E7-09E8-4715-A72E-4BAAC4671021}" presName="levelTx" presStyleLbl="revTx" presStyleIdx="0" presStyleCnt="0">
        <dgm:presLayoutVars>
          <dgm:chMax val="1"/>
          <dgm:bulletEnabled val="1"/>
        </dgm:presLayoutVars>
      </dgm:prSet>
      <dgm:spPr/>
      <dgm:t>
        <a:bodyPr/>
        <a:lstStyle/>
        <a:p>
          <a:endParaRPr lang="en-US"/>
        </a:p>
      </dgm:t>
    </dgm:pt>
  </dgm:ptLst>
  <dgm:cxnLst>
    <dgm:cxn modelId="{5D3C5FDD-7EEE-4687-B53C-363CBC98998E}" type="presOf" srcId="{9B6E03E7-09E8-4715-A72E-4BAAC4671021}" destId="{F7325D03-600D-46A1-B7B3-AC632569D57C}" srcOrd="0" destOrd="0" presId="urn:microsoft.com/office/officeart/2005/8/layout/pyramid1"/>
    <dgm:cxn modelId="{27B1FC6E-99BF-4FF2-A421-16A24152D699}" type="presOf" srcId="{C4930515-7AB9-487B-B372-64D77C7519AA}" destId="{1F78E901-4274-4B56-AD0A-FE34AF53B3F5}" srcOrd="1" destOrd="0" presId="urn:microsoft.com/office/officeart/2005/8/layout/pyramid1"/>
    <dgm:cxn modelId="{50C19C39-42A8-4C09-9BA0-8C4EFCC24175}" srcId="{20508225-BE75-403B-9CBD-4FD655442A2F}" destId="{9B6E03E7-09E8-4715-A72E-4BAAC4671021}" srcOrd="2" destOrd="0" parTransId="{15E5EBE9-3B34-4EAF-9F44-8EB49C80B5D7}" sibTransId="{5D2D0253-60EB-45F6-8D99-D4348F4D002B}"/>
    <dgm:cxn modelId="{C8366EA2-62F4-47F4-89C2-87A8BF6EBD7B}" type="presOf" srcId="{ED1B2762-3539-4B8F-BF81-D2806C27CBCD}" destId="{1B16CFDF-B202-4A8C-B95C-03CFBFD8CE4F}" srcOrd="1" destOrd="0" presId="urn:microsoft.com/office/officeart/2005/8/layout/pyramid1"/>
    <dgm:cxn modelId="{05239154-D9F3-45B0-8E78-1AA211693D3F}" srcId="{20508225-BE75-403B-9CBD-4FD655442A2F}" destId="{C4930515-7AB9-487B-B372-64D77C7519AA}" srcOrd="0" destOrd="0" parTransId="{43F2F489-9569-4E20-ACEC-B9EB352F83A7}" sibTransId="{98856DE0-22D3-40C7-BA92-C759836D3F39}"/>
    <dgm:cxn modelId="{72616FFF-5721-48EE-B145-C361BCF7A4FC}" type="presOf" srcId="{ED1B2762-3539-4B8F-BF81-D2806C27CBCD}" destId="{719B53DF-D620-4296-BFFE-C8D6A9CB8D68}" srcOrd="0" destOrd="0" presId="urn:microsoft.com/office/officeart/2005/8/layout/pyramid1"/>
    <dgm:cxn modelId="{A29A344F-2BC9-4406-986E-FEB3ED1EE9D6}" type="presOf" srcId="{9B6E03E7-09E8-4715-A72E-4BAAC4671021}" destId="{95D7E154-5C0E-46E3-8CED-7D1AC78B1712}" srcOrd="1" destOrd="0" presId="urn:microsoft.com/office/officeart/2005/8/layout/pyramid1"/>
    <dgm:cxn modelId="{9C6D974B-3641-4E68-8243-3D10749D5B60}" srcId="{20508225-BE75-403B-9CBD-4FD655442A2F}" destId="{ED1B2762-3539-4B8F-BF81-D2806C27CBCD}" srcOrd="1" destOrd="0" parTransId="{3F3618BD-58A1-492F-BE17-C1F61505D04B}" sibTransId="{970B4A55-6F3D-486A-AC7F-2B213D18D52D}"/>
    <dgm:cxn modelId="{CF1ABD76-61F7-47D2-A062-320B69425C5F}" type="presOf" srcId="{20508225-BE75-403B-9CBD-4FD655442A2F}" destId="{D4BF2F8F-9D6A-450F-9861-758C70422196}" srcOrd="0" destOrd="0" presId="urn:microsoft.com/office/officeart/2005/8/layout/pyramid1"/>
    <dgm:cxn modelId="{88A5A312-A868-4605-B3CE-D33126E7ED72}" type="presOf" srcId="{C4930515-7AB9-487B-B372-64D77C7519AA}" destId="{417B5441-31DE-422E-A27B-54FCCE99B123}" srcOrd="0" destOrd="0" presId="urn:microsoft.com/office/officeart/2005/8/layout/pyramid1"/>
    <dgm:cxn modelId="{1BC7F0F0-DFC1-4B52-8D3D-4D7714C85981}" type="presParOf" srcId="{D4BF2F8F-9D6A-450F-9861-758C70422196}" destId="{AA356802-A290-4EA2-8519-BB83E6D560EF}" srcOrd="0" destOrd="0" presId="urn:microsoft.com/office/officeart/2005/8/layout/pyramid1"/>
    <dgm:cxn modelId="{6A10E212-8679-4DCB-B0F0-967DB08E7FF8}" type="presParOf" srcId="{AA356802-A290-4EA2-8519-BB83E6D560EF}" destId="{417B5441-31DE-422E-A27B-54FCCE99B123}" srcOrd="0" destOrd="0" presId="urn:microsoft.com/office/officeart/2005/8/layout/pyramid1"/>
    <dgm:cxn modelId="{B1A4BF59-2906-4059-B598-01B98C4982EC}" type="presParOf" srcId="{AA356802-A290-4EA2-8519-BB83E6D560EF}" destId="{1F78E901-4274-4B56-AD0A-FE34AF53B3F5}" srcOrd="1" destOrd="0" presId="urn:microsoft.com/office/officeart/2005/8/layout/pyramid1"/>
    <dgm:cxn modelId="{B5BB0AA5-A31E-4D6F-8C5E-DA4CAA3764E6}" type="presParOf" srcId="{D4BF2F8F-9D6A-450F-9861-758C70422196}" destId="{6D1E9AB3-8568-4996-877A-844C1D0782B9}" srcOrd="1" destOrd="0" presId="urn:microsoft.com/office/officeart/2005/8/layout/pyramid1"/>
    <dgm:cxn modelId="{0757C28F-A5E5-4F10-8DB1-45A4CD395CF8}" type="presParOf" srcId="{6D1E9AB3-8568-4996-877A-844C1D0782B9}" destId="{719B53DF-D620-4296-BFFE-C8D6A9CB8D68}" srcOrd="0" destOrd="0" presId="urn:microsoft.com/office/officeart/2005/8/layout/pyramid1"/>
    <dgm:cxn modelId="{0EE74673-112D-4AB8-A7AB-F2A70C400499}" type="presParOf" srcId="{6D1E9AB3-8568-4996-877A-844C1D0782B9}" destId="{1B16CFDF-B202-4A8C-B95C-03CFBFD8CE4F}" srcOrd="1" destOrd="0" presId="urn:microsoft.com/office/officeart/2005/8/layout/pyramid1"/>
    <dgm:cxn modelId="{3A475987-8758-4D47-90C9-615339067D91}" type="presParOf" srcId="{D4BF2F8F-9D6A-450F-9861-758C70422196}" destId="{47F06558-2678-4E87-80AD-53849E82FD7D}" srcOrd="2" destOrd="0" presId="urn:microsoft.com/office/officeart/2005/8/layout/pyramid1"/>
    <dgm:cxn modelId="{0152DF7C-68B4-48CC-9275-D81DCDB501A2}" type="presParOf" srcId="{47F06558-2678-4E87-80AD-53849E82FD7D}" destId="{F7325D03-600D-46A1-B7B3-AC632569D57C}" srcOrd="0" destOrd="0" presId="urn:microsoft.com/office/officeart/2005/8/layout/pyramid1"/>
    <dgm:cxn modelId="{AA9CCA78-63D6-4C00-8114-7A80D100DE8B}" type="presParOf" srcId="{47F06558-2678-4E87-80AD-53849E82FD7D}" destId="{95D7E154-5C0E-46E3-8CED-7D1AC78B1712}" srcOrd="1" destOrd="0" presId="urn:microsoft.com/office/officeart/2005/8/layout/pyramid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4B56755-2CCE-42F4-BBC4-759372366C71}">
      <dsp:nvSpPr>
        <dsp:cNvPr id="0" name=""/>
        <dsp:cNvSpPr/>
      </dsp:nvSpPr>
      <dsp:spPr>
        <a:xfrm>
          <a:off x="3055702" y="2519660"/>
          <a:ext cx="2232208" cy="2037087"/>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1244600">
            <a:lnSpc>
              <a:spcPct val="90000"/>
            </a:lnSpc>
            <a:spcBef>
              <a:spcPct val="0"/>
            </a:spcBef>
            <a:spcAft>
              <a:spcPct val="35000"/>
            </a:spcAft>
          </a:pPr>
          <a:r>
            <a:rPr lang="en-US" sz="2800" b="1" kern="1200" dirty="0" smtClean="0"/>
            <a:t>Key Strategies under NACP-IV</a:t>
          </a:r>
          <a:endParaRPr lang="en-US" sz="2800" b="1" kern="1200" dirty="0"/>
        </a:p>
      </dsp:txBody>
      <dsp:txXfrm>
        <a:off x="3382601" y="2817984"/>
        <a:ext cx="1578410" cy="1440439"/>
      </dsp:txXfrm>
    </dsp:sp>
    <dsp:sp modelId="{D60B05F6-7DA2-43D9-A714-91E55DCA27BC}">
      <dsp:nvSpPr>
        <dsp:cNvPr id="0" name=""/>
        <dsp:cNvSpPr/>
      </dsp:nvSpPr>
      <dsp:spPr>
        <a:xfrm rot="16200000">
          <a:off x="3994657" y="2321888"/>
          <a:ext cx="354296" cy="41247"/>
        </a:xfrm>
        <a:custGeom>
          <a:avLst/>
          <a:gdLst/>
          <a:ahLst/>
          <a:cxnLst/>
          <a:rect l="0" t="0" r="0" b="0"/>
          <a:pathLst>
            <a:path>
              <a:moveTo>
                <a:pt x="0" y="20623"/>
              </a:moveTo>
              <a:lnTo>
                <a:pt x="354296" y="2062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4162948" y="2333654"/>
        <a:ext cx="17714" cy="17714"/>
      </dsp:txXfrm>
    </dsp:sp>
    <dsp:sp modelId="{C3975E6F-82FF-4613-9F2E-3848F93D9475}">
      <dsp:nvSpPr>
        <dsp:cNvPr id="0" name=""/>
        <dsp:cNvSpPr/>
      </dsp:nvSpPr>
      <dsp:spPr>
        <a:xfrm>
          <a:off x="2892717" y="-135030"/>
          <a:ext cx="2558177" cy="2300394"/>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t>Intensify &amp;consolidate preventive services</a:t>
          </a:r>
          <a:endParaRPr lang="en-US" sz="2400" b="1" kern="1200" dirty="0"/>
        </a:p>
      </dsp:txBody>
      <dsp:txXfrm>
        <a:off x="3267353" y="201855"/>
        <a:ext cx="1808905" cy="1626624"/>
      </dsp:txXfrm>
    </dsp:sp>
    <dsp:sp modelId="{B3B63411-4459-46BD-B732-2CF9FD07A4B0}">
      <dsp:nvSpPr>
        <dsp:cNvPr id="0" name=""/>
        <dsp:cNvSpPr/>
      </dsp:nvSpPr>
      <dsp:spPr>
        <a:xfrm rot="20639297">
          <a:off x="5233164" y="3188248"/>
          <a:ext cx="172548" cy="41247"/>
        </a:xfrm>
        <a:custGeom>
          <a:avLst/>
          <a:gdLst/>
          <a:ahLst/>
          <a:cxnLst/>
          <a:rect l="0" t="0" r="0" b="0"/>
          <a:pathLst>
            <a:path>
              <a:moveTo>
                <a:pt x="0" y="20623"/>
              </a:moveTo>
              <a:lnTo>
                <a:pt x="172548" y="2062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315125" y="3204558"/>
        <a:ext cx="8627" cy="8627"/>
      </dsp:txXfrm>
    </dsp:sp>
    <dsp:sp modelId="{F42C8A97-07A9-4591-AB9E-462294236013}">
      <dsp:nvSpPr>
        <dsp:cNvPr id="0" name=""/>
        <dsp:cNvSpPr/>
      </dsp:nvSpPr>
      <dsp:spPr>
        <a:xfrm>
          <a:off x="5330210" y="1523992"/>
          <a:ext cx="2895680" cy="2532612"/>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t>Increase access &amp;promote comprehensive care, support &amp; treatment</a:t>
          </a:r>
          <a:endParaRPr lang="en-US" sz="2400" b="1" kern="1200" dirty="0"/>
        </a:p>
      </dsp:txBody>
      <dsp:txXfrm>
        <a:off x="5754273" y="1894884"/>
        <a:ext cx="2047554" cy="1790828"/>
      </dsp:txXfrm>
    </dsp:sp>
    <dsp:sp modelId="{179A0E46-2A93-4293-90D8-537FE4A2E69B}">
      <dsp:nvSpPr>
        <dsp:cNvPr id="0" name=""/>
        <dsp:cNvSpPr/>
      </dsp:nvSpPr>
      <dsp:spPr>
        <a:xfrm rot="2750976">
          <a:off x="4863604" y="4394210"/>
          <a:ext cx="318422" cy="41247"/>
        </a:xfrm>
        <a:custGeom>
          <a:avLst/>
          <a:gdLst/>
          <a:ahLst/>
          <a:cxnLst/>
          <a:rect l="0" t="0" r="0" b="0"/>
          <a:pathLst>
            <a:path>
              <a:moveTo>
                <a:pt x="0" y="20623"/>
              </a:moveTo>
              <a:lnTo>
                <a:pt x="318422" y="2062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014855" y="4406873"/>
        <a:ext cx="15921" cy="15921"/>
      </dsp:txXfrm>
    </dsp:sp>
    <dsp:sp modelId="{52E630B2-FADC-4E58-A011-779C4D000D03}">
      <dsp:nvSpPr>
        <dsp:cNvPr id="0" name=""/>
        <dsp:cNvSpPr/>
      </dsp:nvSpPr>
      <dsp:spPr>
        <a:xfrm>
          <a:off x="4773815" y="4227707"/>
          <a:ext cx="2287563" cy="2217691"/>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t>Expanding IEC services</a:t>
          </a:r>
          <a:endParaRPr lang="en-US" sz="2400" b="1" kern="1200" dirty="0"/>
        </a:p>
      </dsp:txBody>
      <dsp:txXfrm>
        <a:off x="5108821" y="4552480"/>
        <a:ext cx="1617551" cy="1568145"/>
      </dsp:txXfrm>
    </dsp:sp>
    <dsp:sp modelId="{DB913117-11D4-497F-9215-08DD25592521}">
      <dsp:nvSpPr>
        <dsp:cNvPr id="0" name=""/>
        <dsp:cNvSpPr/>
      </dsp:nvSpPr>
      <dsp:spPr>
        <a:xfrm rot="8054878">
          <a:off x="2970037" y="4473018"/>
          <a:ext cx="542177" cy="41247"/>
        </a:xfrm>
        <a:custGeom>
          <a:avLst/>
          <a:gdLst/>
          <a:ahLst/>
          <a:cxnLst/>
          <a:rect l="0" t="0" r="0" b="0"/>
          <a:pathLst>
            <a:path>
              <a:moveTo>
                <a:pt x="0" y="20623"/>
              </a:moveTo>
              <a:lnTo>
                <a:pt x="542177" y="2062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227571" y="4480087"/>
        <a:ext cx="27108" cy="27108"/>
      </dsp:txXfrm>
    </dsp:sp>
    <dsp:sp modelId="{A0992F47-1920-4A1F-A036-6B587BCB6C2F}">
      <dsp:nvSpPr>
        <dsp:cNvPr id="0" name=""/>
        <dsp:cNvSpPr/>
      </dsp:nvSpPr>
      <dsp:spPr>
        <a:xfrm>
          <a:off x="1380654" y="4419609"/>
          <a:ext cx="1977177" cy="1938219"/>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t>Capacity building</a:t>
          </a:r>
          <a:endParaRPr lang="en-US" sz="2400" b="1" kern="1200" dirty="0"/>
        </a:p>
      </dsp:txBody>
      <dsp:txXfrm>
        <a:off x="1670205" y="4703455"/>
        <a:ext cx="1398075" cy="1370527"/>
      </dsp:txXfrm>
    </dsp:sp>
    <dsp:sp modelId="{340D4297-84F3-45CA-A870-1019C7E20250}">
      <dsp:nvSpPr>
        <dsp:cNvPr id="0" name=""/>
        <dsp:cNvSpPr/>
      </dsp:nvSpPr>
      <dsp:spPr>
        <a:xfrm rot="11788006">
          <a:off x="2968647" y="3183277"/>
          <a:ext cx="144321" cy="41247"/>
        </a:xfrm>
        <a:custGeom>
          <a:avLst/>
          <a:gdLst/>
          <a:ahLst/>
          <a:cxnLst/>
          <a:rect l="0" t="0" r="0" b="0"/>
          <a:pathLst>
            <a:path>
              <a:moveTo>
                <a:pt x="0" y="20623"/>
              </a:moveTo>
              <a:lnTo>
                <a:pt x="144321" y="20623"/>
              </a:lnTo>
            </a:path>
          </a:pathLst>
        </a:custGeom>
        <a:noFill/>
        <a:ln w="127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037199" y="3200293"/>
        <a:ext cx="7216" cy="7216"/>
      </dsp:txXfrm>
    </dsp:sp>
    <dsp:sp modelId="{E2131C20-BF26-4A86-B024-85F947A04F86}">
      <dsp:nvSpPr>
        <dsp:cNvPr id="0" name=""/>
        <dsp:cNvSpPr/>
      </dsp:nvSpPr>
      <dsp:spPr>
        <a:xfrm>
          <a:off x="365817" y="1546524"/>
          <a:ext cx="2666505" cy="2521565"/>
        </a:xfrm>
        <a:prstGeom prst="ellipse">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lvl="0" algn="ctr" defTabSz="1066800">
            <a:lnSpc>
              <a:spcPct val="90000"/>
            </a:lnSpc>
            <a:spcBef>
              <a:spcPct val="0"/>
            </a:spcBef>
            <a:spcAft>
              <a:spcPct val="35000"/>
            </a:spcAft>
          </a:pPr>
          <a:r>
            <a:rPr lang="en-US" sz="2400" b="1" kern="1200" dirty="0" smtClean="0"/>
            <a:t>Strengthening Strategic Information Management system</a:t>
          </a:r>
          <a:endParaRPr lang="en-US" sz="2400" b="1" kern="1200" dirty="0"/>
        </a:p>
      </dsp:txBody>
      <dsp:txXfrm>
        <a:off x="756318" y="1915799"/>
        <a:ext cx="1885503" cy="178301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17B5441-31DE-422E-A27B-54FCCE99B123}">
      <dsp:nvSpPr>
        <dsp:cNvPr id="0" name=""/>
        <dsp:cNvSpPr/>
      </dsp:nvSpPr>
      <dsp:spPr>
        <a:xfrm>
          <a:off x="1930400" y="0"/>
          <a:ext cx="1930399" cy="1168399"/>
        </a:xfrm>
        <a:prstGeom prst="trapezoid">
          <a:avLst>
            <a:gd name="adj" fmla="val 8260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endParaRPr lang="en-US" sz="1400" b="1" kern="1200" dirty="0" smtClean="0"/>
        </a:p>
        <a:p>
          <a:pPr lvl="0" algn="ctr" defTabSz="622300">
            <a:lnSpc>
              <a:spcPct val="90000"/>
            </a:lnSpc>
            <a:spcBef>
              <a:spcPct val="0"/>
            </a:spcBef>
            <a:spcAft>
              <a:spcPct val="35000"/>
            </a:spcAft>
          </a:pPr>
          <a:r>
            <a:rPr lang="en-US" sz="1400" b="1" kern="1200" dirty="0" err="1" smtClean="0"/>
            <a:t>CoE</a:t>
          </a:r>
          <a:r>
            <a:rPr lang="en-US" sz="1400" b="1" kern="1200" dirty="0" smtClean="0"/>
            <a:t> &amp;ART plus</a:t>
          </a:r>
          <a:endParaRPr lang="en-US" sz="1400" b="1" kern="1200" dirty="0"/>
        </a:p>
      </dsp:txBody>
      <dsp:txXfrm>
        <a:off x="1930400" y="0"/>
        <a:ext cx="1930399" cy="1168399"/>
      </dsp:txXfrm>
    </dsp:sp>
    <dsp:sp modelId="{719B53DF-D620-4296-BFFE-C8D6A9CB8D68}">
      <dsp:nvSpPr>
        <dsp:cNvPr id="0" name=""/>
        <dsp:cNvSpPr/>
      </dsp:nvSpPr>
      <dsp:spPr>
        <a:xfrm>
          <a:off x="965200" y="1168399"/>
          <a:ext cx="3860799" cy="1168399"/>
        </a:xfrm>
        <a:prstGeom prst="trapezoid">
          <a:avLst>
            <a:gd name="adj" fmla="val 8260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ART </a:t>
          </a:r>
          <a:r>
            <a:rPr lang="en-US" sz="2000" b="1" kern="1200" dirty="0" err="1" smtClean="0"/>
            <a:t>centres</a:t>
          </a:r>
          <a:endParaRPr lang="en-US" sz="2000" b="1" kern="1200" dirty="0"/>
        </a:p>
      </dsp:txBody>
      <dsp:txXfrm>
        <a:off x="1640839" y="1168399"/>
        <a:ext cx="2509520" cy="1168399"/>
      </dsp:txXfrm>
    </dsp:sp>
    <dsp:sp modelId="{F7325D03-600D-46A1-B7B3-AC632569D57C}">
      <dsp:nvSpPr>
        <dsp:cNvPr id="0" name=""/>
        <dsp:cNvSpPr/>
      </dsp:nvSpPr>
      <dsp:spPr>
        <a:xfrm>
          <a:off x="0" y="2336799"/>
          <a:ext cx="5791199" cy="1168399"/>
        </a:xfrm>
        <a:prstGeom prst="trapezoid">
          <a:avLst>
            <a:gd name="adj" fmla="val 82609"/>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b="1" kern="1200" dirty="0" smtClean="0"/>
            <a:t>Linked ART </a:t>
          </a:r>
          <a:r>
            <a:rPr lang="en-US" sz="2000" b="1" kern="1200" dirty="0" err="1" smtClean="0"/>
            <a:t>centres</a:t>
          </a:r>
          <a:r>
            <a:rPr lang="en-US" sz="2000" b="1" kern="1200" dirty="0" smtClean="0"/>
            <a:t> and LAC plus </a:t>
          </a:r>
          <a:r>
            <a:rPr lang="en-US" sz="2000" b="1" kern="1200" dirty="0" err="1" smtClean="0"/>
            <a:t>centres</a:t>
          </a:r>
          <a:endParaRPr lang="en-US" sz="2000" b="1" kern="1200" dirty="0"/>
        </a:p>
      </dsp:txBody>
      <dsp:txXfrm>
        <a:off x="1013459" y="2336799"/>
        <a:ext cx="3764280" cy="1168399"/>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1">
  <dgm:title val=""/>
  <dgm:desc val=""/>
  <dgm:catLst>
    <dgm:cat type="pyramid" pri="1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pyra">
          <dgm:param type="linDir" val="fromB"/>
          <dgm:param type="txDir" val="fromT"/>
          <dgm:param type="pyraAcctPos" val="aft"/>
          <dgm:param type="pyraAcctTxMar" val="step"/>
          <dgm:param type="pyraAcctBkgdNode" val="acctBkgd"/>
          <dgm:param type="pyraAcctTxNode" val="acctTx"/>
          <dgm:param type="pyraLvlNode" val="level"/>
        </dgm:alg>
      </dgm:if>
      <dgm:else name="Name3">
        <dgm:alg type="pyra">
          <dgm:param type="linDir" val="fromB"/>
          <dgm:param type="txDir" val="fromT"/>
          <dgm:param type="pyraAcctPos" val="bef"/>
          <dgm:param type="pyraAcctTxMar" val="step"/>
          <dgm:param type="pyraAcctBkgdNode" val="acctBkgd"/>
          <dgm:param type="pyraAcctTxNode" val="acctTx"/>
          <dgm:param type="pyraLvlNode" val="level"/>
        </dgm:alg>
      </dgm:else>
    </dgm:choose>
    <dgm:shape xmlns:r="http://schemas.openxmlformats.org/officeDocument/2006/relationships" r:blip="">
      <dgm:adjLst/>
    </dgm:shape>
    <dgm:presOf/>
    <dgm:choose name="Name4">
      <dgm:if name="Name5" axis="root des" ptType="all node" func="maxDepth" op="gte" val="2">
        <dgm:constrLst>
          <dgm:constr type="primFontSz" for="des" forName="levelTx" op="equ"/>
          <dgm:constr type="secFontSz" for="des" forName="acctTx" op="equ"/>
          <dgm:constr type="pyraAcctRatio" val="0.32"/>
        </dgm:constrLst>
      </dgm:if>
      <dgm:else name="Name6">
        <dgm:constrLst>
          <dgm:constr type="primFontSz" for="des" forName="levelTx" op="equ"/>
          <dgm:constr type="secFontSz" for="des" forName="acctTx" op="equ"/>
          <dgm:constr type="pyraAcctRatio"/>
        </dgm:constrLst>
      </dgm:else>
    </dgm:choose>
    <dgm:ruleLst/>
    <dgm:forEach name="Name7" axis="ch" ptType="node">
      <dgm:layoutNode name="Name8">
        <dgm:alg type="composite">
          <dgm:param type="horzAlign" val="none"/>
        </dgm:alg>
        <dgm:shape xmlns:r="http://schemas.openxmlformats.org/officeDocument/2006/relationships" r:blip="">
          <dgm:adjLst/>
        </dgm:shape>
        <dgm:presOf/>
        <dgm:choose name="Name9">
          <dgm:if name="Name10" axis="self" ptType="node" func="pos" op="equ" val="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dgm:constr type="h" for="ch" forName="levelTx" refType="h" refFor="ch" refForName="level"/>
            </dgm:constrLst>
          </dgm:if>
          <dgm:else name="Name11">
            <dgm:constrLst>
              <dgm:constr type="ctrX" for="ch" forName="acctBkgd" val="1"/>
              <dgm:constr type="ctrY" for="ch" forName="acctBkgd" val="1"/>
              <dgm:constr type="w" for="ch" forName="acctBkgd" val="1"/>
              <dgm:constr type="h" for="ch" forName="acctBkgd" val="1"/>
              <dgm:constr type="ctrX" for="ch" forName="acctTx" val="1"/>
              <dgm:constr type="ctrY" for="ch" forName="acctTx" val="1"/>
              <dgm:constr type="w" for="ch" forName="acctTx" val="1"/>
              <dgm:constr type="h" for="ch" forName="acctTx" val="1"/>
              <dgm:constr type="ctrX" for="ch" forName="level" val="1"/>
              <dgm:constr type="ctrY" for="ch" forName="level" val="1"/>
              <dgm:constr type="w" for="ch" forName="level" val="1"/>
              <dgm:constr type="h" for="ch" forName="level" val="1"/>
              <dgm:constr type="ctrX" for="ch" forName="levelTx" refType="ctrX" refFor="ch" refForName="level"/>
              <dgm:constr type="ctrY" for="ch" forName="levelTx" refType="ctrY" refFor="ch" refForName="level"/>
              <dgm:constr type="w" for="ch" forName="levelTx" refType="w" refFor="ch" refForName="level" fact="0.65"/>
              <dgm:constr type="h" for="ch" forName="levelTx" refType="h" refFor="ch" refForName="level"/>
            </dgm:constrLst>
          </dgm:else>
        </dgm:choose>
        <dgm:ruleLst/>
        <dgm:choose name="Name12">
          <dgm:if name="Name13" axis="ch" ptType="node" func="cnt" op="gte" val="1">
            <dgm:layoutNode name="acctBkgd" styleLbl="alignAcc1">
              <dgm:alg type="sp"/>
              <dgm:shape xmlns:r="http://schemas.openxmlformats.org/officeDocument/2006/relationships" type="nonIsoscelesTrapezoid" r:blip="">
                <dgm:adjLst/>
              </dgm:shape>
              <dgm:presOf axis="des" ptType="node"/>
              <dgm:constrLst/>
              <dgm:ruleLst/>
            </dgm:layoutNode>
            <dgm:layoutNode name="acctTx" styleLbl="alignAcc1">
              <dgm:varLst>
                <dgm:bulletEnabled val="1"/>
              </dgm:varLst>
              <dgm:alg type="tx">
                <dgm:param type="stBulletLvl" val="1"/>
                <dgm:param type="txAnchorVertCh" val="mid"/>
              </dgm:alg>
              <dgm:shape xmlns:r="http://schemas.openxmlformats.org/officeDocument/2006/relationships" type="nonIsoscelesTrapezoid" r:blip="" hideGeom="1">
                <dgm:adjLst/>
              </dgm:shape>
              <dgm:presOf axis="des" ptType="node"/>
              <dgm:constrLst>
                <dgm:constr type="secFontSz" val="65"/>
                <dgm:constr type="primFontSz" refType="secFontSz"/>
                <dgm:constr type="tMarg" refType="secFontSz" fact="0.3"/>
                <dgm:constr type="bMarg" refType="secFontSz" fact="0.3"/>
                <dgm:constr type="lMarg" refType="secFontSz" fact="0.3"/>
                <dgm:constr type="rMarg" refType="secFontSz" fact="0.3"/>
              </dgm:constrLst>
              <dgm:ruleLst>
                <dgm:rule type="secFontSz" val="5" fact="NaN" max="NaN"/>
              </dgm:ruleLst>
            </dgm:layoutNode>
          </dgm:if>
          <dgm:else name="Name14"/>
        </dgm:choose>
        <dgm:layoutNode name="level">
          <dgm:varLst>
            <dgm:chMax val="1"/>
            <dgm:bulletEnabled val="1"/>
          </dgm:varLst>
          <dgm:alg type="sp"/>
          <dgm:shape xmlns:r="http://schemas.openxmlformats.org/officeDocument/2006/relationships" type="trapezoid" r:blip="">
            <dgm:adjLst/>
          </dgm:shape>
          <dgm:presOf axis="self"/>
          <dgm:constrLst>
            <dgm:constr type="h" val="500"/>
            <dgm:constr type="w" val="1"/>
          </dgm:constrLst>
          <dgm:ruleLst/>
        </dgm:layoutNode>
        <dgm:layoutNode name="levelTx" styleLbl="revTx">
          <dgm:varLst>
            <dgm:chMax val="1"/>
            <dgm:bulletEnabled val="1"/>
          </dgm:varLst>
          <dgm:alg type="tx"/>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sz="quarter" idx="1"/>
          </p:nvPr>
        </p:nvSpPr>
        <p:spPr>
          <a:xfrm>
            <a:off x="3939466" y="0"/>
            <a:ext cx="3013763" cy="465455"/>
          </a:xfrm>
          <a:prstGeom prst="rect">
            <a:avLst/>
          </a:prstGeom>
        </p:spPr>
        <p:txBody>
          <a:bodyPr vert="horz" lIns="92930" tIns="46465" rIns="92930" bIns="46465" rtlCol="0"/>
          <a:lstStyle>
            <a:lvl1pPr algn="r">
              <a:defRPr sz="1200"/>
            </a:lvl1pPr>
          </a:lstStyle>
          <a:p>
            <a:fld id="{67B9717D-D8FE-43FC-AFED-FB99F8A167B0}" type="datetimeFigureOut">
              <a:rPr lang="en-US" smtClean="0"/>
              <a:t>11/12/2013</a:t>
            </a:fld>
            <a:endParaRPr lang="en-US"/>
          </a:p>
        </p:txBody>
      </p:sp>
      <p:sp>
        <p:nvSpPr>
          <p:cNvPr id="4" name="Footer Placeholder 3"/>
          <p:cNvSpPr>
            <a:spLocks noGrp="1"/>
          </p:cNvSpPr>
          <p:nvPr>
            <p:ph type="ftr" sz="quarter" idx="2"/>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5" name="Slide Number Placeholder 4"/>
          <p:cNvSpPr>
            <a:spLocks noGrp="1"/>
          </p:cNvSpPr>
          <p:nvPr>
            <p:ph type="sldNum" sz="quarter" idx="3"/>
          </p:nvPr>
        </p:nvSpPr>
        <p:spPr>
          <a:xfrm>
            <a:off x="3939466" y="8842029"/>
            <a:ext cx="3013763" cy="465455"/>
          </a:xfrm>
          <a:prstGeom prst="rect">
            <a:avLst/>
          </a:prstGeom>
        </p:spPr>
        <p:txBody>
          <a:bodyPr vert="horz" lIns="92930" tIns="46465" rIns="92930" bIns="46465" rtlCol="0" anchor="b"/>
          <a:lstStyle>
            <a:lvl1pPr algn="r">
              <a:defRPr sz="1200"/>
            </a:lvl1pPr>
          </a:lstStyle>
          <a:p>
            <a:fld id="{46B3230F-5FFD-4B62-8CED-431AA711BDC6}" type="slidenum">
              <a:rPr lang="en-US" smtClean="0"/>
              <a:t>‹#›</a:t>
            </a:fld>
            <a:endParaRPr lang="en-US"/>
          </a:p>
        </p:txBody>
      </p:sp>
    </p:spTree>
    <p:extLst>
      <p:ext uri="{BB962C8B-B14F-4D97-AF65-F5344CB8AC3E}">
        <p14:creationId xmlns:p14="http://schemas.microsoft.com/office/powerpoint/2010/main" val="244227647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13763" cy="465455"/>
          </a:xfrm>
          <a:prstGeom prst="rect">
            <a:avLst/>
          </a:prstGeom>
        </p:spPr>
        <p:txBody>
          <a:bodyPr vert="horz" lIns="92930" tIns="46465" rIns="92930" bIns="46465" rtlCol="0"/>
          <a:lstStyle>
            <a:lvl1pPr algn="l">
              <a:defRPr sz="1200"/>
            </a:lvl1pPr>
          </a:lstStyle>
          <a:p>
            <a:endParaRPr lang="en-US"/>
          </a:p>
        </p:txBody>
      </p:sp>
      <p:sp>
        <p:nvSpPr>
          <p:cNvPr id="3" name="Date Placeholder 2"/>
          <p:cNvSpPr>
            <a:spLocks noGrp="1"/>
          </p:cNvSpPr>
          <p:nvPr>
            <p:ph type="dt" idx="1"/>
          </p:nvPr>
        </p:nvSpPr>
        <p:spPr>
          <a:xfrm>
            <a:off x="3939466" y="0"/>
            <a:ext cx="3013763" cy="465455"/>
          </a:xfrm>
          <a:prstGeom prst="rect">
            <a:avLst/>
          </a:prstGeom>
        </p:spPr>
        <p:txBody>
          <a:bodyPr vert="horz" lIns="92930" tIns="46465" rIns="92930" bIns="46465" rtlCol="0"/>
          <a:lstStyle>
            <a:lvl1pPr algn="r">
              <a:defRPr sz="1200"/>
            </a:lvl1pPr>
          </a:lstStyle>
          <a:p>
            <a:fld id="{4BE81B90-E2BF-48BB-A9EC-E5B2A3D08543}" type="datetimeFigureOut">
              <a:rPr lang="en-US" smtClean="0"/>
              <a:t>11/12/2013</a:t>
            </a:fld>
            <a:endParaRPr lang="en-US"/>
          </a:p>
        </p:txBody>
      </p:sp>
      <p:sp>
        <p:nvSpPr>
          <p:cNvPr id="4" name="Slide Image Placeholder 3"/>
          <p:cNvSpPr>
            <a:spLocks noGrp="1" noRot="1" noChangeAspect="1"/>
          </p:cNvSpPr>
          <p:nvPr>
            <p:ph type="sldImg" idx="2"/>
          </p:nvPr>
        </p:nvSpPr>
        <p:spPr>
          <a:xfrm>
            <a:off x="1150938" y="698500"/>
            <a:ext cx="4652962" cy="3490913"/>
          </a:xfrm>
          <a:prstGeom prst="rect">
            <a:avLst/>
          </a:prstGeom>
          <a:noFill/>
          <a:ln w="12700">
            <a:solidFill>
              <a:prstClr val="black"/>
            </a:solidFill>
          </a:ln>
        </p:spPr>
        <p:txBody>
          <a:bodyPr vert="horz" lIns="92930" tIns="46465" rIns="92930" bIns="46465" rtlCol="0" anchor="ctr"/>
          <a:lstStyle/>
          <a:p>
            <a:endParaRPr lang="en-US"/>
          </a:p>
        </p:txBody>
      </p:sp>
      <p:sp>
        <p:nvSpPr>
          <p:cNvPr id="5" name="Notes Placeholder 4"/>
          <p:cNvSpPr>
            <a:spLocks noGrp="1"/>
          </p:cNvSpPr>
          <p:nvPr>
            <p:ph type="body" sz="quarter" idx="3"/>
          </p:nvPr>
        </p:nvSpPr>
        <p:spPr>
          <a:xfrm>
            <a:off x="695484" y="4421823"/>
            <a:ext cx="5563870" cy="4189095"/>
          </a:xfrm>
          <a:prstGeom prst="rect">
            <a:avLst/>
          </a:prstGeom>
        </p:spPr>
        <p:txBody>
          <a:bodyPr vert="horz" lIns="92930" tIns="46465" rIns="92930" bIns="4646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13763" cy="465455"/>
          </a:xfrm>
          <a:prstGeom prst="rect">
            <a:avLst/>
          </a:prstGeom>
        </p:spPr>
        <p:txBody>
          <a:bodyPr vert="horz" lIns="92930" tIns="46465" rIns="92930" bIns="46465" rtlCol="0" anchor="b"/>
          <a:lstStyle>
            <a:lvl1pPr algn="l">
              <a:defRPr sz="1200"/>
            </a:lvl1pPr>
          </a:lstStyle>
          <a:p>
            <a:endParaRPr lang="en-US"/>
          </a:p>
        </p:txBody>
      </p:sp>
      <p:sp>
        <p:nvSpPr>
          <p:cNvPr id="7" name="Slide Number Placeholder 6"/>
          <p:cNvSpPr>
            <a:spLocks noGrp="1"/>
          </p:cNvSpPr>
          <p:nvPr>
            <p:ph type="sldNum" sz="quarter" idx="5"/>
          </p:nvPr>
        </p:nvSpPr>
        <p:spPr>
          <a:xfrm>
            <a:off x="3939466" y="8842029"/>
            <a:ext cx="3013763" cy="465455"/>
          </a:xfrm>
          <a:prstGeom prst="rect">
            <a:avLst/>
          </a:prstGeom>
        </p:spPr>
        <p:txBody>
          <a:bodyPr vert="horz" lIns="92930" tIns="46465" rIns="92930" bIns="46465" rtlCol="0" anchor="b"/>
          <a:lstStyle>
            <a:lvl1pPr algn="r">
              <a:defRPr sz="1200"/>
            </a:lvl1pPr>
          </a:lstStyle>
          <a:p>
            <a:fld id="{59B181AB-ACE7-46E1-BB23-F0DFEC36A9B0}" type="slidenum">
              <a:rPr lang="en-US" smtClean="0"/>
              <a:t>‹#›</a:t>
            </a:fld>
            <a:endParaRPr lang="en-US"/>
          </a:p>
        </p:txBody>
      </p:sp>
    </p:spTree>
    <p:extLst>
      <p:ext uri="{BB962C8B-B14F-4D97-AF65-F5344CB8AC3E}">
        <p14:creationId xmlns:p14="http://schemas.microsoft.com/office/powerpoint/2010/main" val="42157871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1</a:t>
            </a:fld>
            <a:endParaRPr lang="en-US"/>
          </a:p>
        </p:txBody>
      </p:sp>
    </p:spTree>
    <p:extLst>
      <p:ext uri="{BB962C8B-B14F-4D97-AF65-F5344CB8AC3E}">
        <p14:creationId xmlns:p14="http://schemas.microsoft.com/office/powerpoint/2010/main" val="119272687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a:t>
            </a:r>
            <a:r>
              <a:rPr lang="en-US" dirty="0" err="1"/>
              <a:t>colour</a:t>
            </a:r>
            <a:r>
              <a:rPr lang="en-US" dirty="0"/>
              <a:t>-coded drug kits are procured centrally by NACO and dispatched to all SACS and district level consignees, and are being distributed to facilities for use.</a:t>
            </a:r>
          </a:p>
        </p:txBody>
      </p:sp>
      <p:sp>
        <p:nvSpPr>
          <p:cNvPr id="4" name="Slide Number Placeholder 3"/>
          <p:cNvSpPr>
            <a:spLocks noGrp="1"/>
          </p:cNvSpPr>
          <p:nvPr>
            <p:ph type="sldNum" sz="quarter" idx="10"/>
          </p:nvPr>
        </p:nvSpPr>
        <p:spPr/>
        <p:txBody>
          <a:bodyPr/>
          <a:lstStyle/>
          <a:p>
            <a:fld id="{59B181AB-ACE7-46E1-BB23-F0DFEC36A9B0}" type="slidenum">
              <a:rPr lang="en-US" smtClean="0"/>
              <a:t>10</a:t>
            </a:fld>
            <a:endParaRPr lang="en-US"/>
          </a:p>
        </p:txBody>
      </p:sp>
    </p:spTree>
    <p:extLst>
      <p:ext uri="{BB962C8B-B14F-4D97-AF65-F5344CB8AC3E}">
        <p14:creationId xmlns:p14="http://schemas.microsoft.com/office/powerpoint/2010/main" val="39494435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11</a:t>
            </a:fld>
            <a:endParaRPr lang="en-US"/>
          </a:p>
        </p:txBody>
      </p:sp>
    </p:spTree>
    <p:extLst>
      <p:ext uri="{BB962C8B-B14F-4D97-AF65-F5344CB8AC3E}">
        <p14:creationId xmlns:p14="http://schemas.microsoft.com/office/powerpoint/2010/main" val="18221175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12</a:t>
            </a:fld>
            <a:endParaRPr lang="en-US"/>
          </a:p>
        </p:txBody>
      </p:sp>
    </p:spTree>
    <p:extLst>
      <p:ext uri="{BB962C8B-B14F-4D97-AF65-F5344CB8AC3E}">
        <p14:creationId xmlns:p14="http://schemas.microsoft.com/office/powerpoint/2010/main" val="20408559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thrust areas under the </a:t>
            </a:r>
            <a:r>
              <a:rPr lang="en-US" dirty="0" err="1"/>
              <a:t>programme</a:t>
            </a:r>
            <a:r>
              <a:rPr lang="en-US" dirty="0"/>
              <a:t> was to expand the social marketing </a:t>
            </a:r>
            <a:r>
              <a:rPr lang="en-US" dirty="0" err="1"/>
              <a:t>programmes</a:t>
            </a:r>
            <a:r>
              <a:rPr lang="en-US" dirty="0"/>
              <a:t> to saturate coverage in districts characterized by high HIV prevalence  and/or high family planning need and to increase the demand for condoms among high risk, bridge and general population. It also works toward minimizing the wastage in free supply of condoms, develop innovative approaches in promoting condom use and maximizing its access among the most vulnerable groups.</a:t>
            </a:r>
          </a:p>
        </p:txBody>
      </p:sp>
      <p:sp>
        <p:nvSpPr>
          <p:cNvPr id="4" name="Slide Number Placeholder 3"/>
          <p:cNvSpPr>
            <a:spLocks noGrp="1"/>
          </p:cNvSpPr>
          <p:nvPr>
            <p:ph type="sldNum" sz="quarter" idx="10"/>
          </p:nvPr>
        </p:nvSpPr>
        <p:spPr/>
        <p:txBody>
          <a:bodyPr/>
          <a:lstStyle/>
          <a:p>
            <a:fld id="{59B181AB-ACE7-46E1-BB23-F0DFEC36A9B0}" type="slidenum">
              <a:rPr lang="en-US" smtClean="0"/>
              <a:t>13</a:t>
            </a:fld>
            <a:endParaRPr lang="en-US"/>
          </a:p>
        </p:txBody>
      </p:sp>
    </p:spTree>
    <p:extLst>
      <p:ext uri="{BB962C8B-B14F-4D97-AF65-F5344CB8AC3E}">
        <p14:creationId xmlns:p14="http://schemas.microsoft.com/office/powerpoint/2010/main" val="32880102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14</a:t>
            </a:fld>
            <a:endParaRPr lang="en-US"/>
          </a:p>
        </p:txBody>
      </p:sp>
    </p:spTree>
    <p:extLst>
      <p:ext uri="{BB962C8B-B14F-4D97-AF65-F5344CB8AC3E}">
        <p14:creationId xmlns:p14="http://schemas.microsoft.com/office/powerpoint/2010/main" val="2676305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15</a:t>
            </a:fld>
            <a:endParaRPr lang="en-US"/>
          </a:p>
        </p:txBody>
      </p:sp>
    </p:spTree>
    <p:extLst>
      <p:ext uri="{BB962C8B-B14F-4D97-AF65-F5344CB8AC3E}">
        <p14:creationId xmlns:p14="http://schemas.microsoft.com/office/powerpoint/2010/main" val="704091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16</a:t>
            </a:fld>
            <a:endParaRPr lang="en-US"/>
          </a:p>
        </p:txBody>
      </p:sp>
    </p:spTree>
    <p:extLst>
      <p:ext uri="{BB962C8B-B14F-4D97-AF65-F5344CB8AC3E}">
        <p14:creationId xmlns:p14="http://schemas.microsoft.com/office/powerpoint/2010/main" val="26759907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29305">
              <a:defRPr/>
            </a:pPr>
            <a:r>
              <a:rPr lang="en-US" dirty="0" smtClean="0"/>
              <a:t>1990, Medium Term Plan (1990-1992)was launched: Plan facilitated targeted IEC campaigns, establishment of surveillance system and safe blood supply.</a:t>
            </a:r>
          </a:p>
          <a:p>
            <a:r>
              <a:rPr lang="en-US" dirty="0"/>
              <a:t>In 1992,  Government of India demonstrated its launch of the first National AIDS Control </a:t>
            </a:r>
            <a:r>
              <a:rPr lang="en-US" dirty="0" err="1"/>
              <a:t>Programme</a:t>
            </a:r>
            <a:r>
              <a:rPr lang="en-US" dirty="0"/>
              <a:t> </a:t>
            </a:r>
            <a:r>
              <a:rPr lang="en-US" b="1" dirty="0"/>
              <a:t>(NACP</a:t>
            </a:r>
            <a:r>
              <a:rPr lang="en-US" dirty="0"/>
              <a:t>-</a:t>
            </a:r>
            <a:r>
              <a:rPr lang="en-US" b="1" dirty="0"/>
              <a:t>I) </a:t>
            </a:r>
            <a:r>
              <a:rPr lang="en-US" dirty="0"/>
              <a:t>as a comprehensive </a:t>
            </a:r>
            <a:r>
              <a:rPr lang="en-US" dirty="0" err="1"/>
              <a:t>programme</a:t>
            </a:r>
            <a:r>
              <a:rPr lang="en-US" dirty="0"/>
              <a:t> for prevention and control of HIV/AIDS in India. objective to slow down the spread of HIV infections so as to reduce morbidity, mortality and impact of AIDS in the country. In November 1999, the second National AIDS Control </a:t>
            </a:r>
            <a:r>
              <a:rPr lang="en-US" dirty="0" err="1"/>
              <a:t>Programme</a:t>
            </a:r>
            <a:r>
              <a:rPr lang="en-US" dirty="0"/>
              <a:t> </a:t>
            </a:r>
            <a:r>
              <a:rPr lang="en-US" b="1" dirty="0"/>
              <a:t>(NACP</a:t>
            </a:r>
            <a:r>
              <a:rPr lang="en-US" dirty="0"/>
              <a:t>-</a:t>
            </a:r>
            <a:r>
              <a:rPr lang="en-US" b="1" dirty="0"/>
              <a:t>II) </a:t>
            </a:r>
            <a:r>
              <a:rPr lang="en-US" dirty="0"/>
              <a:t>was launched. the focus shifted from raising awareness to changing </a:t>
            </a:r>
            <a:r>
              <a:rPr lang="en-US" dirty="0" err="1"/>
              <a:t>behaviour</a:t>
            </a:r>
            <a:r>
              <a:rPr lang="en-US" dirty="0"/>
              <a:t>, decentralization of </a:t>
            </a:r>
            <a:r>
              <a:rPr lang="en-US" dirty="0" err="1"/>
              <a:t>programme</a:t>
            </a:r>
            <a:r>
              <a:rPr lang="en-US" dirty="0"/>
              <a:t> implementation to the State level and greater involvement of NGOs.</a:t>
            </a:r>
          </a:p>
        </p:txBody>
      </p:sp>
      <p:sp>
        <p:nvSpPr>
          <p:cNvPr id="4" name="Slide Number Placeholder 3"/>
          <p:cNvSpPr>
            <a:spLocks noGrp="1"/>
          </p:cNvSpPr>
          <p:nvPr>
            <p:ph type="sldNum" sz="quarter" idx="10"/>
          </p:nvPr>
        </p:nvSpPr>
        <p:spPr/>
        <p:txBody>
          <a:bodyPr/>
          <a:lstStyle/>
          <a:p>
            <a:fld id="{59B181AB-ACE7-46E1-BB23-F0DFEC36A9B0}" type="slidenum">
              <a:rPr lang="en-US" smtClean="0"/>
              <a:t>2</a:t>
            </a:fld>
            <a:endParaRPr lang="en-US"/>
          </a:p>
        </p:txBody>
      </p:sp>
    </p:spTree>
    <p:extLst>
      <p:ext uri="{BB962C8B-B14F-4D97-AF65-F5344CB8AC3E}">
        <p14:creationId xmlns:p14="http://schemas.microsoft.com/office/powerpoint/2010/main" val="3910891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3</a:t>
            </a:fld>
            <a:endParaRPr lang="en-US"/>
          </a:p>
        </p:txBody>
      </p:sp>
    </p:spTree>
    <p:extLst>
      <p:ext uri="{BB962C8B-B14F-4D97-AF65-F5344CB8AC3E}">
        <p14:creationId xmlns:p14="http://schemas.microsoft.com/office/powerpoint/2010/main" val="396983195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4</a:t>
            </a:fld>
            <a:endParaRPr lang="en-US"/>
          </a:p>
        </p:txBody>
      </p:sp>
    </p:spTree>
    <p:extLst>
      <p:ext uri="{BB962C8B-B14F-4D97-AF65-F5344CB8AC3E}">
        <p14:creationId xmlns:p14="http://schemas.microsoft.com/office/powerpoint/2010/main" val="2736924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5</a:t>
            </a:fld>
            <a:endParaRPr lang="en-US"/>
          </a:p>
        </p:txBody>
      </p:sp>
    </p:spTree>
    <p:extLst>
      <p:ext uri="{BB962C8B-B14F-4D97-AF65-F5344CB8AC3E}">
        <p14:creationId xmlns:p14="http://schemas.microsoft.com/office/powerpoint/2010/main" val="189338636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59B181AB-ACE7-46E1-BB23-F0DFEC36A9B0}" type="slidenum">
              <a:rPr lang="en-US" smtClean="0"/>
              <a:t>6</a:t>
            </a:fld>
            <a:endParaRPr lang="en-US"/>
          </a:p>
        </p:txBody>
      </p:sp>
    </p:spTree>
    <p:extLst>
      <p:ext uri="{BB962C8B-B14F-4D97-AF65-F5344CB8AC3E}">
        <p14:creationId xmlns:p14="http://schemas.microsoft.com/office/powerpoint/2010/main" val="6601046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t>ICTC: Integrated Counseling and Testing Centres about 5000 in numbers</a:t>
            </a:r>
          </a:p>
          <a:p>
            <a:r>
              <a:rPr lang="en-US" smtClean="0"/>
              <a:t>PPTCT: Prevention of Parent to Child Transmission Centres for antenatal mothers </a:t>
            </a:r>
          </a:p>
          <a:p>
            <a:r>
              <a:rPr lang="en-US" smtClean="0"/>
              <a:t>Opportunistic infections are mainly tuberculosis, chronic diarrhoea, skin infections, pneumonias, fungal and viral infections like herpes etc </a:t>
            </a:r>
          </a:p>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Core High Risk Groups</a:t>
            </a:r>
          </a:p>
          <a:p>
            <a:r>
              <a:rPr lang="en-US" dirty="0" smtClean="0"/>
              <a:t>    -Female Sex Workers</a:t>
            </a:r>
          </a:p>
          <a:p>
            <a:r>
              <a:rPr lang="en-US" dirty="0" smtClean="0"/>
              <a:t>    -Men who have Sex with Men</a:t>
            </a:r>
          </a:p>
          <a:p>
            <a:r>
              <a:rPr lang="en-US" dirty="0" smtClean="0"/>
              <a:t>    -</a:t>
            </a:r>
            <a:r>
              <a:rPr lang="en-US" dirty="0" err="1" smtClean="0"/>
              <a:t>Transgenders</a:t>
            </a:r>
            <a:r>
              <a:rPr lang="en-US" dirty="0" smtClean="0"/>
              <a:t> &amp; </a:t>
            </a:r>
            <a:r>
              <a:rPr lang="en-US" dirty="0" err="1" smtClean="0"/>
              <a:t>Hijras</a:t>
            </a:r>
            <a:endParaRPr lang="en-US" dirty="0" smtClean="0"/>
          </a:p>
          <a:p>
            <a:r>
              <a:rPr lang="en-US" dirty="0" smtClean="0"/>
              <a:t>    -Injecting Drug Users &amp; their spouses. Bridge Populations</a:t>
            </a:r>
          </a:p>
          <a:p>
            <a:r>
              <a:rPr lang="en-US" dirty="0" smtClean="0"/>
              <a:t>     -Long Distance Truckers</a:t>
            </a:r>
          </a:p>
          <a:p>
            <a:r>
              <a:rPr lang="en-US" dirty="0" smtClean="0"/>
              <a:t>     -High Risk Migrants</a:t>
            </a:r>
          </a:p>
          <a:p>
            <a:endParaRPr lang="en-US" dirty="0" smtClean="0"/>
          </a:p>
          <a:p>
            <a:endParaRPr lang="en-US" dirty="0"/>
          </a:p>
        </p:txBody>
      </p:sp>
      <p:sp>
        <p:nvSpPr>
          <p:cNvPr id="4" name="Slide Number Placeholder 3"/>
          <p:cNvSpPr>
            <a:spLocks noGrp="1"/>
          </p:cNvSpPr>
          <p:nvPr>
            <p:ph type="sldNum" sz="quarter" idx="10"/>
          </p:nvPr>
        </p:nvSpPr>
        <p:spPr/>
        <p:txBody>
          <a:bodyPr/>
          <a:lstStyle/>
          <a:p>
            <a:fld id="{59B181AB-ACE7-46E1-BB23-F0DFEC36A9B0}" type="slidenum">
              <a:rPr lang="en-US" smtClean="0"/>
              <a:t>8</a:t>
            </a:fld>
            <a:endParaRPr lang="en-US"/>
          </a:p>
        </p:txBody>
      </p:sp>
    </p:spTree>
    <p:extLst>
      <p:ext uri="{BB962C8B-B14F-4D97-AF65-F5344CB8AC3E}">
        <p14:creationId xmlns:p14="http://schemas.microsoft.com/office/powerpoint/2010/main" val="29472800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Mid media </a:t>
            </a:r>
            <a:r>
              <a:rPr lang="en-US" dirty="0" err="1" smtClean="0"/>
              <a:t>programme</a:t>
            </a:r>
            <a:r>
              <a:rPr lang="en-US" dirty="0" smtClean="0"/>
              <a:t> like wall writing, wall painting, folk performances and hoardings provide information on</a:t>
            </a:r>
            <a:r>
              <a:rPr lang="en-US" baseline="0" dirty="0" smtClean="0"/>
              <a:t> HIV to the rural community.</a:t>
            </a:r>
            <a:endParaRPr lang="en-US" dirty="0"/>
          </a:p>
        </p:txBody>
      </p:sp>
      <p:sp>
        <p:nvSpPr>
          <p:cNvPr id="4" name="Slide Number Placeholder 3"/>
          <p:cNvSpPr>
            <a:spLocks noGrp="1"/>
          </p:cNvSpPr>
          <p:nvPr>
            <p:ph type="sldNum" sz="quarter" idx="10"/>
          </p:nvPr>
        </p:nvSpPr>
        <p:spPr/>
        <p:txBody>
          <a:bodyPr/>
          <a:lstStyle/>
          <a:p>
            <a:fld id="{59B181AB-ACE7-46E1-BB23-F0DFEC36A9B0}" type="slidenum">
              <a:rPr lang="en-US" smtClean="0"/>
              <a:t>9</a:t>
            </a:fld>
            <a:endParaRPr lang="en-US"/>
          </a:p>
        </p:txBody>
      </p:sp>
    </p:spTree>
    <p:extLst>
      <p:ext uri="{BB962C8B-B14F-4D97-AF65-F5344CB8AC3E}">
        <p14:creationId xmlns:p14="http://schemas.microsoft.com/office/powerpoint/2010/main" val="74881464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11/12/2013</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1D8BD707-D9CF-40AE-B4C6-C98DA3205C09}" type="datetimeFigureOut">
              <a:rPr lang="en-US" smtClean="0"/>
              <a:pPr/>
              <a:t>11/12/2013</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spd="slow">
    <p:pull/>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microsoft.com/office/2007/relationships/hdphoto" Target="../media/hdphoto1.wdp"/></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microsoft.com/office/2007/relationships/hdphoto" Target="../media/hdphoto2.wdp"/></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4084831"/>
            <a:ext cx="3072822" cy="944369"/>
          </a:xfrm>
        </p:spPr>
        <p:txBody>
          <a:bodyPr>
            <a:normAutofit/>
          </a:bodyPr>
          <a:lstStyle/>
          <a:p>
            <a:r>
              <a:rPr lang="en-US" sz="5400" b="1" i="1" dirty="0" err="1" smtClean="0"/>
              <a:t>Reshma</a:t>
            </a:r>
            <a:r>
              <a:rPr lang="en-US" sz="5400" b="1" i="1" dirty="0" smtClean="0"/>
              <a:t> S</a:t>
            </a:r>
            <a:endParaRPr lang="en-US" sz="5400" b="1" i="1" dirty="0"/>
          </a:p>
        </p:txBody>
      </p:sp>
      <p:sp>
        <p:nvSpPr>
          <p:cNvPr id="2" name="Title 1"/>
          <p:cNvSpPr>
            <a:spLocks noGrp="1"/>
          </p:cNvSpPr>
          <p:nvPr>
            <p:ph type="ctrTitle"/>
          </p:nvPr>
        </p:nvSpPr>
        <p:spPr>
          <a:xfrm>
            <a:off x="116261" y="1505930"/>
            <a:ext cx="8911478" cy="1470025"/>
          </a:xfrm>
        </p:spPr>
        <p:txBody>
          <a:bodyPr>
            <a:normAutofit fontScale="90000"/>
          </a:bodyPr>
          <a:lstStyle/>
          <a:p>
            <a:r>
              <a:rPr lang="en-US" sz="4900" dirty="0" smtClean="0">
                <a:latin typeface="Cooper Black" pitchFamily="18" charset="0"/>
              </a:rPr>
              <a:t>National AIDS Control </a:t>
            </a:r>
            <a:r>
              <a:rPr lang="en-US" sz="4900" dirty="0" err="1" smtClean="0">
                <a:latin typeface="Cooper Black" pitchFamily="18" charset="0"/>
              </a:rPr>
              <a:t>Programme</a:t>
            </a:r>
            <a:r>
              <a:rPr lang="en-US" sz="4900" dirty="0" smtClean="0">
                <a:latin typeface="Cooper Black" pitchFamily="18" charset="0"/>
              </a:rPr>
              <a:t>-IV</a:t>
            </a:r>
            <a:endParaRPr lang="en-US" dirty="0">
              <a:latin typeface="Cooper Black" pitchFamily="18" charset="0"/>
            </a:endParaRPr>
          </a:p>
        </p:txBody>
      </p:sp>
      <p:pic>
        <p:nvPicPr>
          <p:cNvPr id="4" name="Picture 4" descr="AID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544824" y="3096722"/>
            <a:ext cx="5419485" cy="36129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descr="aid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a:xfrm>
            <a:off x="7327392" y="140625"/>
            <a:ext cx="1574112" cy="1171099"/>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79730037"/>
      </p:ext>
    </p:extLst>
  </p:cSld>
  <p:clrMapOvr>
    <a:masterClrMapping/>
  </p:clrMapOvr>
  <p:transition spd="slow">
    <p:pull/>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625" y="274638"/>
            <a:ext cx="8671422" cy="1143000"/>
          </a:xfrm>
        </p:spPr>
        <p:txBody>
          <a:bodyPr/>
          <a:lstStyle/>
          <a:p>
            <a:pPr algn="ctr"/>
            <a:r>
              <a:rPr lang="en-US" b="1" dirty="0" smtClean="0">
                <a:latin typeface="Times New Roman" pitchFamily="18" charset="0"/>
              </a:rPr>
              <a:t>Prevention &amp; treatment of RTI/STI</a:t>
            </a:r>
            <a:endParaRPr lang="en-US" b="1" dirty="0">
              <a:latin typeface="Times New Roman" pitchFamily="18" charset="0"/>
            </a:endParaRPr>
          </a:p>
        </p:txBody>
      </p:sp>
      <p:sp>
        <p:nvSpPr>
          <p:cNvPr id="3" name="Content Placeholder 2"/>
          <p:cNvSpPr>
            <a:spLocks noGrp="1"/>
          </p:cNvSpPr>
          <p:nvPr>
            <p:ph sz="quarter" idx="1"/>
          </p:nvPr>
        </p:nvSpPr>
        <p:spPr>
          <a:xfrm>
            <a:off x="304800" y="1600200"/>
            <a:ext cx="8382000" cy="5029200"/>
          </a:xfrm>
        </p:spPr>
        <p:txBody>
          <a:bodyPr>
            <a:normAutofit/>
          </a:bodyPr>
          <a:lstStyle/>
          <a:p>
            <a:r>
              <a:rPr lang="en-US" b="1" dirty="0" smtClean="0"/>
              <a:t>Counselors are provided at designated </a:t>
            </a:r>
            <a:r>
              <a:rPr lang="en-US" b="1" dirty="0"/>
              <a:t>STI/RTI </a:t>
            </a:r>
            <a:r>
              <a:rPr lang="en-US" b="1" dirty="0" smtClean="0"/>
              <a:t>Clinics</a:t>
            </a:r>
          </a:p>
          <a:p>
            <a:r>
              <a:rPr lang="en-US" dirty="0" err="1" smtClean="0"/>
              <a:t>Colour</a:t>
            </a:r>
            <a:r>
              <a:rPr lang="en-US" dirty="0" smtClean="0"/>
              <a:t>-coded STI/RTI kits </a:t>
            </a:r>
            <a:r>
              <a:rPr lang="en-US" dirty="0"/>
              <a:t>provided for </a:t>
            </a:r>
            <a:r>
              <a:rPr lang="en-US" dirty="0" smtClean="0"/>
              <a:t>free </a:t>
            </a:r>
            <a:r>
              <a:rPr lang="en-US" dirty="0"/>
              <a:t>supply at </a:t>
            </a:r>
            <a:r>
              <a:rPr lang="en-US" dirty="0" smtClean="0"/>
              <a:t>all government </a:t>
            </a:r>
            <a:r>
              <a:rPr lang="en-US" dirty="0"/>
              <a:t>STI/RTI clinics, </a:t>
            </a:r>
            <a:r>
              <a:rPr lang="en-US" dirty="0" smtClean="0"/>
              <a:t>CHC</a:t>
            </a:r>
            <a:r>
              <a:rPr lang="en-US" dirty="0"/>
              <a:t>/ PHC </a:t>
            </a:r>
            <a:r>
              <a:rPr lang="en-US" dirty="0" smtClean="0"/>
              <a:t>and NGOs </a:t>
            </a:r>
          </a:p>
          <a:p>
            <a:r>
              <a:rPr lang="en-US" b="1" dirty="0" smtClean="0"/>
              <a:t>All HRG </a:t>
            </a:r>
            <a:r>
              <a:rPr lang="en-US" b="1" dirty="0"/>
              <a:t>population receives packages of</a:t>
            </a:r>
            <a:endParaRPr lang="en-US" b="1" dirty="0" smtClean="0"/>
          </a:p>
          <a:p>
            <a:pPr marL="0" indent="0">
              <a:buNone/>
            </a:pPr>
            <a:r>
              <a:rPr lang="en-US" dirty="0" smtClean="0"/>
              <a:t>   - Free </a:t>
            </a:r>
            <a:r>
              <a:rPr lang="en-US" dirty="0"/>
              <a:t>consultation and treatment for </a:t>
            </a:r>
            <a:r>
              <a:rPr lang="en-US" dirty="0" smtClean="0"/>
              <a:t>their </a:t>
            </a:r>
          </a:p>
          <a:p>
            <a:pPr marL="0" indent="0">
              <a:buNone/>
            </a:pPr>
            <a:r>
              <a:rPr lang="en-US" dirty="0" smtClean="0"/>
              <a:t>     symptomatic </a:t>
            </a:r>
            <a:r>
              <a:rPr lang="en-US" dirty="0"/>
              <a:t>STI </a:t>
            </a:r>
            <a:r>
              <a:rPr lang="en-US" dirty="0" smtClean="0"/>
              <a:t>complaints</a:t>
            </a:r>
          </a:p>
          <a:p>
            <a:pPr marL="0" indent="0">
              <a:buNone/>
            </a:pPr>
            <a:r>
              <a:rPr lang="en-US" dirty="0"/>
              <a:t> </a:t>
            </a:r>
            <a:r>
              <a:rPr lang="en-US" dirty="0" smtClean="0"/>
              <a:t>  - Quarterly </a:t>
            </a:r>
            <a:r>
              <a:rPr lang="en-US" dirty="0"/>
              <a:t>medical </a:t>
            </a:r>
            <a:r>
              <a:rPr lang="en-US" dirty="0" smtClean="0"/>
              <a:t>check-up</a:t>
            </a:r>
            <a:endParaRPr lang="en-US" dirty="0"/>
          </a:p>
          <a:p>
            <a:pPr marL="0" indent="0">
              <a:buNone/>
            </a:pPr>
            <a:r>
              <a:rPr lang="en-US" dirty="0"/>
              <a:t> </a:t>
            </a:r>
            <a:r>
              <a:rPr lang="en-US" dirty="0" smtClean="0"/>
              <a:t>  - </a:t>
            </a:r>
            <a:r>
              <a:rPr lang="en-US" dirty="0"/>
              <a:t>Bi-annual syphilis and HIV screening</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8825" y="3429000"/>
            <a:ext cx="3152775" cy="298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84048075"/>
      </p:ext>
    </p:extLst>
  </p:cSld>
  <p:clrMapOvr>
    <a:masterClrMapping/>
  </p:clrMapOvr>
  <p:transition spd="slow">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6769" y="158496"/>
            <a:ext cx="8671422" cy="1143000"/>
          </a:xfrm>
        </p:spPr>
        <p:txBody>
          <a:bodyPr/>
          <a:lstStyle/>
          <a:p>
            <a:pPr algn="ctr"/>
            <a:r>
              <a:rPr lang="en-US" b="1" dirty="0" smtClean="0">
                <a:latin typeface="Times New Roman" pitchFamily="18" charset="0"/>
              </a:rPr>
              <a:t>Blood safety</a:t>
            </a:r>
            <a:endParaRPr lang="en-US" b="1" dirty="0">
              <a:latin typeface="Times New Roman" pitchFamily="18" charset="0"/>
            </a:endParaRPr>
          </a:p>
        </p:txBody>
      </p:sp>
      <p:sp>
        <p:nvSpPr>
          <p:cNvPr id="3" name="Content Placeholder 2"/>
          <p:cNvSpPr>
            <a:spLocks noGrp="1"/>
          </p:cNvSpPr>
          <p:nvPr>
            <p:ph sz="quarter" idx="1"/>
          </p:nvPr>
        </p:nvSpPr>
        <p:spPr>
          <a:xfrm>
            <a:off x="164895" y="1859280"/>
            <a:ext cx="4840104" cy="4617720"/>
          </a:xfrm>
        </p:spPr>
        <p:txBody>
          <a:bodyPr>
            <a:normAutofit/>
          </a:bodyPr>
          <a:lstStyle/>
          <a:p>
            <a:r>
              <a:rPr lang="en-US" dirty="0" smtClean="0"/>
              <a:t>Increase </a:t>
            </a:r>
            <a:r>
              <a:rPr lang="en-US" dirty="0"/>
              <a:t>regular </a:t>
            </a:r>
            <a:r>
              <a:rPr lang="en-US" dirty="0" smtClean="0"/>
              <a:t>voluntary blood </a:t>
            </a:r>
            <a:r>
              <a:rPr lang="en-US" dirty="0" smtClean="0"/>
              <a:t>donation </a:t>
            </a:r>
            <a:endParaRPr lang="en-US" dirty="0"/>
          </a:p>
          <a:p>
            <a:r>
              <a:rPr lang="en-US" dirty="0" smtClean="0"/>
              <a:t>Promote </a:t>
            </a:r>
            <a:r>
              <a:rPr lang="en-US" dirty="0"/>
              <a:t>component </a:t>
            </a:r>
            <a:r>
              <a:rPr lang="en-US" dirty="0" smtClean="0"/>
              <a:t>preparation </a:t>
            </a:r>
            <a:endParaRPr lang="en-US" dirty="0"/>
          </a:p>
          <a:p>
            <a:r>
              <a:rPr lang="en-US" dirty="0" smtClean="0"/>
              <a:t>Enhance </a:t>
            </a:r>
            <a:r>
              <a:rPr lang="en-US" dirty="0"/>
              <a:t>blood access </a:t>
            </a:r>
            <a:r>
              <a:rPr lang="en-US" dirty="0" smtClean="0"/>
              <a:t>through well coordinated </a:t>
            </a:r>
            <a:r>
              <a:rPr lang="en-US" dirty="0"/>
              <a:t>blood transfusion </a:t>
            </a:r>
            <a:r>
              <a:rPr lang="en-US" dirty="0" smtClean="0"/>
              <a:t>services</a:t>
            </a:r>
          </a:p>
          <a:p>
            <a:r>
              <a:rPr lang="en-US" dirty="0" smtClean="0"/>
              <a:t>Establish </a:t>
            </a:r>
            <a:r>
              <a:rPr lang="en-US" dirty="0"/>
              <a:t>Quality Management </a:t>
            </a:r>
            <a:r>
              <a:rPr lang="en-US" dirty="0" smtClean="0"/>
              <a:t>Systems to ensure Safe </a:t>
            </a:r>
            <a:r>
              <a:rPr lang="en-US" dirty="0"/>
              <a:t>and quality Blood</a:t>
            </a:r>
          </a:p>
          <a:p>
            <a:pPr marL="0" indent="0">
              <a:buNone/>
            </a:pPr>
            <a:endParaRPr lang="en-US" dirty="0"/>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41349" y="1842126"/>
            <a:ext cx="3907949" cy="4783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6479315"/>
      </p:ext>
    </p:extLst>
  </p:cSld>
  <p:clrMapOvr>
    <a:masterClrMapping/>
  </p:clrMapOvr>
  <p:transition spd="slow">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269817" y="381000"/>
            <a:ext cx="8671422" cy="1143000"/>
          </a:xfrm>
        </p:spPr>
        <p:txBody>
          <a:bodyPr>
            <a:normAutofit fontScale="90000"/>
          </a:bodyPr>
          <a:lstStyle/>
          <a:p>
            <a:pPr algn="ctr"/>
            <a:r>
              <a:rPr lang="en-US" b="1" dirty="0">
                <a:latin typeface="Times New Roman" pitchFamily="18" charset="0"/>
              </a:rPr>
              <a:t>Prevention of Parent to Child</a:t>
            </a:r>
            <a:br>
              <a:rPr lang="en-US" b="1" dirty="0">
                <a:latin typeface="Times New Roman" pitchFamily="18" charset="0"/>
              </a:rPr>
            </a:br>
            <a:r>
              <a:rPr lang="en-US" b="1" dirty="0">
                <a:latin typeface="Times New Roman" pitchFamily="18" charset="0"/>
              </a:rPr>
              <a:t>Transmission of HIV (PPTCT)</a:t>
            </a:r>
          </a:p>
        </p:txBody>
      </p:sp>
      <p:sp>
        <p:nvSpPr>
          <p:cNvPr id="3" name="Content Placeholder 2"/>
          <p:cNvSpPr>
            <a:spLocks noGrp="1"/>
          </p:cNvSpPr>
          <p:nvPr>
            <p:ph sz="quarter" idx="1"/>
          </p:nvPr>
        </p:nvSpPr>
        <p:spPr>
          <a:xfrm>
            <a:off x="225552" y="1704009"/>
            <a:ext cx="4123330" cy="4897783"/>
          </a:xfrm>
        </p:spPr>
        <p:txBody>
          <a:bodyPr/>
          <a:lstStyle/>
          <a:p>
            <a:r>
              <a:rPr lang="en-US" dirty="0"/>
              <a:t>C</a:t>
            </a:r>
            <a:r>
              <a:rPr lang="en-US" dirty="0" smtClean="0"/>
              <a:t>ounseling </a:t>
            </a:r>
            <a:r>
              <a:rPr lang="en-US" dirty="0"/>
              <a:t>and </a:t>
            </a:r>
            <a:r>
              <a:rPr lang="en-US" dirty="0" smtClean="0"/>
              <a:t>testing of </a:t>
            </a:r>
            <a:r>
              <a:rPr lang="en-US" dirty="0"/>
              <a:t>pregnant </a:t>
            </a:r>
            <a:r>
              <a:rPr lang="en-US" dirty="0" smtClean="0"/>
              <a:t>women at ICTC</a:t>
            </a:r>
          </a:p>
          <a:p>
            <a:pPr marL="0" indent="0">
              <a:buNone/>
            </a:pPr>
            <a:endParaRPr lang="en-US" dirty="0" smtClean="0"/>
          </a:p>
          <a:p>
            <a:r>
              <a:rPr lang="en-US" dirty="0" smtClean="0"/>
              <a:t> </a:t>
            </a:r>
            <a:r>
              <a:rPr lang="en-US" dirty="0"/>
              <a:t>A</a:t>
            </a:r>
            <a:r>
              <a:rPr lang="en-US" dirty="0" smtClean="0"/>
              <a:t>dministration </a:t>
            </a:r>
            <a:r>
              <a:rPr lang="en-US" dirty="0"/>
              <a:t>of </a:t>
            </a:r>
            <a:r>
              <a:rPr lang="en-US" dirty="0" smtClean="0"/>
              <a:t>Antiretroviral prophylaxis </a:t>
            </a:r>
            <a:r>
              <a:rPr lang="en-US" dirty="0"/>
              <a:t>to HIV </a:t>
            </a:r>
            <a:r>
              <a:rPr lang="en-US" dirty="0" smtClean="0"/>
              <a:t>positive pregnant </a:t>
            </a:r>
            <a:r>
              <a:rPr lang="en-US" dirty="0"/>
              <a:t>women </a:t>
            </a:r>
            <a:r>
              <a:rPr lang="en-US" dirty="0" smtClean="0"/>
              <a:t>and their </a:t>
            </a:r>
            <a:r>
              <a:rPr lang="en-US" dirty="0"/>
              <a:t>infants</a:t>
            </a:r>
          </a:p>
        </p:txBody>
      </p:sp>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20302" y="1708610"/>
            <a:ext cx="4595098" cy="46159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7666751"/>
      </p:ext>
    </p:extLst>
  </p:cSld>
  <p:clrMapOvr>
    <a:masterClrMapping/>
  </p:clrMapOvr>
  <p:transition spd="slow">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054" y="76200"/>
            <a:ext cx="8845717" cy="1143000"/>
          </a:xfrm>
        </p:spPr>
        <p:txBody>
          <a:bodyPr/>
          <a:lstStyle/>
          <a:p>
            <a:pPr algn="ctr"/>
            <a:r>
              <a:rPr lang="en-US" b="1" dirty="0" smtClean="0">
                <a:latin typeface="Times New Roman" pitchFamily="18" charset="0"/>
              </a:rPr>
              <a:t>Condom promotion</a:t>
            </a:r>
            <a:endParaRPr lang="en-US" b="1" dirty="0">
              <a:latin typeface="Times New Roman" pitchFamily="18" charset="0"/>
            </a:endParaRPr>
          </a:p>
        </p:txBody>
      </p:sp>
      <p:pic>
        <p:nvPicPr>
          <p:cNvPr id="4" name="Picture 8" descr="comdom_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478189" y="164592"/>
            <a:ext cx="1429670" cy="126256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Content Placeholder 5"/>
          <p:cNvSpPr>
            <a:spLocks noGrp="1"/>
          </p:cNvSpPr>
          <p:nvPr>
            <p:ph sz="quarter" idx="1"/>
          </p:nvPr>
        </p:nvSpPr>
        <p:spPr>
          <a:xfrm>
            <a:off x="243822" y="1393005"/>
            <a:ext cx="5312700" cy="5309547"/>
          </a:xfrm>
        </p:spPr>
        <p:txBody>
          <a:bodyPr>
            <a:normAutofit/>
          </a:bodyPr>
          <a:lstStyle/>
          <a:p>
            <a:r>
              <a:rPr lang="en-US" dirty="0"/>
              <a:t>Condom </a:t>
            </a:r>
            <a:r>
              <a:rPr lang="en-US" dirty="0" smtClean="0"/>
              <a:t>Social Marketing </a:t>
            </a:r>
            <a:r>
              <a:rPr lang="en-US" dirty="0" err="1" smtClean="0"/>
              <a:t>Programme</a:t>
            </a:r>
            <a:r>
              <a:rPr lang="en-US" dirty="0" smtClean="0"/>
              <a:t> </a:t>
            </a:r>
            <a:r>
              <a:rPr lang="en-US" dirty="0"/>
              <a:t>(CSMP) was launched by </a:t>
            </a:r>
            <a:r>
              <a:rPr lang="en-US" dirty="0" smtClean="0"/>
              <a:t>NACO</a:t>
            </a:r>
          </a:p>
          <a:p>
            <a:r>
              <a:rPr lang="en-US" dirty="0" smtClean="0"/>
              <a:t>Establishment </a:t>
            </a:r>
            <a:r>
              <a:rPr lang="en-US" dirty="0"/>
              <a:t>of </a:t>
            </a:r>
            <a:r>
              <a:rPr lang="en-US" dirty="0" smtClean="0"/>
              <a:t>rural outlets</a:t>
            </a:r>
            <a:r>
              <a:rPr lang="en-US" dirty="0"/>
              <a:t>, non-traditional outlets and outlets in TI </a:t>
            </a:r>
            <a:r>
              <a:rPr lang="en-US" dirty="0" smtClean="0"/>
              <a:t>project areas </a:t>
            </a:r>
            <a:r>
              <a:rPr lang="en-US" dirty="0"/>
              <a:t>and truckers’ </a:t>
            </a:r>
            <a:r>
              <a:rPr lang="en-US" dirty="0" smtClean="0"/>
              <a:t>halt-points</a:t>
            </a:r>
          </a:p>
          <a:p>
            <a:r>
              <a:rPr lang="en-US" dirty="0"/>
              <a:t>Consistent condom </a:t>
            </a:r>
            <a:r>
              <a:rPr lang="en-US" dirty="0" smtClean="0"/>
              <a:t>use promoted through Folk </a:t>
            </a:r>
            <a:r>
              <a:rPr lang="en-US" dirty="0"/>
              <a:t>Media Campaign, </a:t>
            </a:r>
            <a:r>
              <a:rPr lang="en-US" dirty="0" smtClean="0"/>
              <a:t>Red </a:t>
            </a:r>
            <a:r>
              <a:rPr lang="en-US" dirty="0"/>
              <a:t>Ribbon Express </a:t>
            </a:r>
            <a:r>
              <a:rPr lang="en-US" dirty="0" smtClean="0"/>
              <a:t>Campaign, Migrant </a:t>
            </a:r>
            <a:r>
              <a:rPr lang="en-US" dirty="0"/>
              <a:t>Campaigns and Health </a:t>
            </a:r>
            <a:r>
              <a:rPr lang="en-US" dirty="0" smtClean="0"/>
              <a:t>Camps across various </a:t>
            </a:r>
            <a:r>
              <a:rPr lang="en-US" dirty="0" err="1" smtClean="0"/>
              <a:t>programme</a:t>
            </a:r>
            <a:r>
              <a:rPr lang="en-US" dirty="0" smtClean="0"/>
              <a:t> </a:t>
            </a:r>
            <a:r>
              <a:rPr lang="en-US" dirty="0"/>
              <a:t>States</a:t>
            </a:r>
            <a:r>
              <a:rPr lang="en-US" dirty="0" smtClean="0"/>
              <a:t>.</a:t>
            </a:r>
          </a:p>
          <a:p>
            <a:r>
              <a:rPr lang="en-US" dirty="0" smtClean="0"/>
              <a:t>NACO completed implementation of </a:t>
            </a:r>
            <a:r>
              <a:rPr lang="en-US" dirty="0"/>
              <a:t>scaled-up FC </a:t>
            </a:r>
            <a:r>
              <a:rPr lang="en-US" dirty="0" err="1"/>
              <a:t>Programme</a:t>
            </a:r>
            <a:endParaRPr lang="en-US" dirty="0"/>
          </a:p>
        </p:txBody>
      </p:sp>
      <p:pic>
        <p:nvPicPr>
          <p:cNvPr id="717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38800" y="2209800"/>
            <a:ext cx="3242104" cy="40549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79555278"/>
      </p:ext>
    </p:extLst>
  </p:cSld>
  <p:clrMapOvr>
    <a:masterClrMapping/>
  </p:clrMapOvr>
  <p:transition spd="slow">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250559" cy="1143000"/>
          </a:xfrm>
        </p:spPr>
        <p:txBody>
          <a:bodyPr/>
          <a:lstStyle/>
          <a:p>
            <a:pPr algn="ctr"/>
            <a:r>
              <a:rPr lang="en-US" b="1" dirty="0" smtClean="0">
                <a:latin typeface="Times New Roman" pitchFamily="18" charset="0"/>
              </a:rPr>
              <a:t>Model of HIV treatment Services</a:t>
            </a:r>
            <a:endParaRPr lang="en-US" b="1" dirty="0">
              <a:latin typeface="Times New Roman" pitchFamily="18" charset="0"/>
            </a:endParaRPr>
          </a:p>
        </p:txBody>
      </p:sp>
      <p:graphicFrame>
        <p:nvGraphicFramePr>
          <p:cNvPr id="4" name="Content Placeholder 3"/>
          <p:cNvGraphicFramePr>
            <a:graphicFrameLocks noGrp="1"/>
          </p:cNvGraphicFramePr>
          <p:nvPr>
            <p:ph sz="quarter" idx="1"/>
            <p:extLst>
              <p:ext uri="{D42A27DB-BD31-4B8C-83A1-F6EECF244321}">
                <p14:modId xmlns:p14="http://schemas.microsoft.com/office/powerpoint/2010/main" val="1951529562"/>
              </p:ext>
            </p:extLst>
          </p:nvPr>
        </p:nvGraphicFramePr>
        <p:xfrm>
          <a:off x="3048000" y="1524000"/>
          <a:ext cx="5791200" cy="3505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114300" y="4191000"/>
            <a:ext cx="3048000" cy="646331"/>
          </a:xfrm>
          <a:prstGeom prst="rect">
            <a:avLst/>
          </a:prstGeom>
          <a:noFill/>
          <a:ln cmpd="dbl">
            <a:solidFill>
              <a:schemeClr val="tx1"/>
            </a:solidFill>
          </a:ln>
        </p:spPr>
        <p:txBody>
          <a:bodyPr wrap="square" rtlCol="0">
            <a:spAutoFit/>
          </a:bodyPr>
          <a:lstStyle/>
          <a:p>
            <a:r>
              <a:rPr lang="en-US" b="1" dirty="0" smtClean="0"/>
              <a:t>Sub-district Hospital/ CHC</a:t>
            </a:r>
          </a:p>
          <a:p>
            <a:endParaRPr lang="en-US" b="1" dirty="0"/>
          </a:p>
        </p:txBody>
      </p:sp>
      <p:sp>
        <p:nvSpPr>
          <p:cNvPr id="6" name="TextBox 5"/>
          <p:cNvSpPr txBox="1"/>
          <p:nvPr/>
        </p:nvSpPr>
        <p:spPr>
          <a:xfrm>
            <a:off x="228600" y="2819400"/>
            <a:ext cx="2819400" cy="646331"/>
          </a:xfrm>
          <a:prstGeom prst="rect">
            <a:avLst/>
          </a:prstGeom>
          <a:noFill/>
          <a:ln>
            <a:solidFill>
              <a:schemeClr val="tx1"/>
            </a:solidFill>
          </a:ln>
        </p:spPr>
        <p:txBody>
          <a:bodyPr wrap="square" rtlCol="0">
            <a:spAutoFit/>
          </a:bodyPr>
          <a:lstStyle/>
          <a:p>
            <a:r>
              <a:rPr lang="en-US" dirty="0" smtClean="0"/>
              <a:t>Medical college and District Hospital</a:t>
            </a:r>
            <a:endParaRPr lang="en-US" dirty="0"/>
          </a:p>
        </p:txBody>
      </p:sp>
      <p:sp>
        <p:nvSpPr>
          <p:cNvPr id="7" name="TextBox 6"/>
          <p:cNvSpPr txBox="1"/>
          <p:nvPr/>
        </p:nvSpPr>
        <p:spPr>
          <a:xfrm>
            <a:off x="228600" y="1905000"/>
            <a:ext cx="2819400" cy="381000"/>
          </a:xfrm>
          <a:prstGeom prst="rect">
            <a:avLst/>
          </a:prstGeom>
          <a:noFill/>
          <a:ln>
            <a:solidFill>
              <a:schemeClr val="tx1"/>
            </a:solidFill>
          </a:ln>
        </p:spPr>
        <p:txBody>
          <a:bodyPr wrap="square" rtlCol="0">
            <a:spAutoFit/>
          </a:bodyPr>
          <a:lstStyle/>
          <a:p>
            <a:r>
              <a:rPr lang="en-US" dirty="0" smtClean="0"/>
              <a:t>Select Medical college</a:t>
            </a:r>
            <a:endParaRPr lang="en-US" dirty="0"/>
          </a:p>
        </p:txBody>
      </p:sp>
    </p:spTree>
    <p:extLst>
      <p:ext uri="{BB962C8B-B14F-4D97-AF65-F5344CB8AC3E}">
        <p14:creationId xmlns:p14="http://schemas.microsoft.com/office/powerpoint/2010/main" val="924634103"/>
      </p:ext>
    </p:extLst>
  </p:cSld>
  <p:clrMapOvr>
    <a:masterClrMapping/>
  </p:clrMapOvr>
  <p:transition spd="slow">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7436" y="98405"/>
            <a:ext cx="1689181" cy="155327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228600" y="274638"/>
            <a:ext cx="7086600" cy="1143000"/>
          </a:xfrm>
        </p:spPr>
        <p:txBody>
          <a:bodyPr>
            <a:normAutofit fontScale="90000"/>
          </a:bodyPr>
          <a:lstStyle/>
          <a:p>
            <a:pPr algn="ctr"/>
            <a:r>
              <a:rPr lang="en-US" b="1" dirty="0">
                <a:latin typeface="Times New Roman" pitchFamily="18" charset="0"/>
              </a:rPr>
              <a:t>ART Scale up for PLHIV in India, 2005 - 2012</a:t>
            </a:r>
          </a:p>
        </p:txBody>
      </p:sp>
      <p:pic>
        <p:nvPicPr>
          <p:cNvPr id="2050" name="Picture 2"/>
          <p:cNvPicPr>
            <a:picLocks noGrp="1" noChangeAspect="1" noChangeArrowheads="1"/>
          </p:cNvPicPr>
          <p:nvPr>
            <p:ph sz="quarter" idx="1"/>
          </p:nvPr>
        </p:nvPicPr>
        <p:blipFill>
          <a:blip r:embed="rId4">
            <a:extLst>
              <a:ext uri="{28A0092B-C50C-407E-A947-70E740481C1C}">
                <a14:useLocalDpi xmlns:a14="http://schemas.microsoft.com/office/drawing/2010/main" val="0"/>
              </a:ext>
            </a:extLst>
          </a:blip>
          <a:srcRect/>
          <a:stretch>
            <a:fillRect/>
          </a:stretch>
        </p:blipFill>
        <p:spPr bwMode="auto">
          <a:xfrm>
            <a:off x="136005" y="1449445"/>
            <a:ext cx="8913102" cy="52057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7443112"/>
      </p:ext>
    </p:extLst>
  </p:cSld>
  <p:clrMapOvr>
    <a:masterClrMapping/>
  </p:clrMapOvr>
  <p:transition spd="slow">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37230" y="113708"/>
            <a:ext cx="1655897" cy="15226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54864" y="112776"/>
            <a:ext cx="7543800" cy="1265238"/>
          </a:xfrm>
        </p:spPr>
        <p:txBody>
          <a:bodyPr>
            <a:normAutofit fontScale="90000"/>
          </a:bodyPr>
          <a:lstStyle/>
          <a:p>
            <a:pPr algn="ctr"/>
            <a:r>
              <a:rPr lang="en-US" b="1" dirty="0">
                <a:latin typeface="Times New Roman" pitchFamily="18" charset="0"/>
              </a:rPr>
              <a:t>ART Scale up for Children Living with HIV/AIDS in India, 2005 - 2012</a:t>
            </a:r>
          </a:p>
        </p:txBody>
      </p:sp>
      <p:pic>
        <p:nvPicPr>
          <p:cNvPr id="4" name="Content Placeholder 3"/>
          <p:cNvPicPr>
            <a:picLocks noGrp="1" noChangeAspect="1"/>
          </p:cNvPicPr>
          <p:nvPr>
            <p:ph sz="quarter" idx="1"/>
          </p:nvPr>
        </p:nvPicPr>
        <p:blipFill>
          <a:blip r:embed="rId4">
            <a:extLst>
              <a:ext uri="{28A0092B-C50C-407E-A947-70E740481C1C}">
                <a14:useLocalDpi xmlns:a14="http://schemas.microsoft.com/office/drawing/2010/main" val="0"/>
              </a:ext>
            </a:extLst>
          </a:blip>
          <a:stretch>
            <a:fillRect/>
          </a:stretch>
        </p:blipFill>
        <p:spPr>
          <a:xfrm>
            <a:off x="937054" y="1447800"/>
            <a:ext cx="7727092" cy="4572000"/>
          </a:xfrm>
        </p:spPr>
      </p:pic>
    </p:spTree>
    <p:extLst>
      <p:ext uri="{BB962C8B-B14F-4D97-AF65-F5344CB8AC3E}">
        <p14:creationId xmlns:p14="http://schemas.microsoft.com/office/powerpoint/2010/main" val="3222541386"/>
      </p:ext>
    </p:extLst>
  </p:cSld>
  <p:clrMapOvr>
    <a:masterClrMapping/>
  </p:clrMapOvr>
  <p:transition spd="slow">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8340" y="745852"/>
            <a:ext cx="8875076" cy="5502548"/>
          </a:xfrm>
          <a:prstGeom prst="rect">
            <a:avLst/>
          </a:prstGeom>
        </p:spPr>
      </p:pic>
      <p:sp>
        <p:nvSpPr>
          <p:cNvPr id="2" name="Title 1"/>
          <p:cNvSpPr>
            <a:spLocks noGrp="1"/>
          </p:cNvSpPr>
          <p:nvPr>
            <p:ph type="title"/>
          </p:nvPr>
        </p:nvSpPr>
        <p:spPr>
          <a:xfrm>
            <a:off x="2366285" y="5059680"/>
            <a:ext cx="6244315" cy="1143000"/>
          </a:xfrm>
          <a:effectLst>
            <a:glow rad="63500">
              <a:schemeClr val="accent3">
                <a:satMod val="175000"/>
                <a:alpha val="40000"/>
              </a:schemeClr>
            </a:glow>
            <a:outerShdw blurRad="50800" dist="63500" algn="l" rotWithShape="0">
              <a:schemeClr val="bg1">
                <a:alpha val="40000"/>
              </a:schemeClr>
            </a:outerShdw>
          </a:effectLst>
        </p:spPr>
        <p:txBody>
          <a:bodyPr>
            <a:noAutofit/>
          </a:bodyPr>
          <a:lstStyle/>
          <a:p>
            <a:pPr algn="ctr"/>
            <a:r>
              <a:rPr lang="en-US" sz="9600" b="1" i="1" dirty="0" smtClean="0">
                <a:solidFill>
                  <a:schemeClr val="bg1"/>
                </a:solidFill>
                <a:latin typeface="Comic Sans MS" pitchFamily="66" charset="0"/>
              </a:rPr>
              <a:t>Thank you</a:t>
            </a:r>
            <a:endParaRPr lang="en-US" sz="8800" b="1" i="1" dirty="0">
              <a:solidFill>
                <a:schemeClr val="bg1"/>
              </a:solidFill>
              <a:latin typeface="Comic Sans MS" pitchFamily="66" charset="0"/>
            </a:endParaRPr>
          </a:p>
        </p:txBody>
      </p:sp>
    </p:spTree>
    <p:extLst>
      <p:ext uri="{BB962C8B-B14F-4D97-AF65-F5344CB8AC3E}">
        <p14:creationId xmlns:p14="http://schemas.microsoft.com/office/powerpoint/2010/main" val="773020307"/>
      </p:ext>
    </p:extLst>
  </p:cSld>
  <p:clrMapOvr>
    <a:masterClrMapping/>
  </p:clrMapOvr>
  <p:transition spd="slow">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68923"/>
            <a:ext cx="8671422" cy="1154430"/>
          </a:xfrm>
        </p:spPr>
        <p:txBody>
          <a:bodyPr/>
          <a:lstStyle/>
          <a:p>
            <a:pPr algn="ctr"/>
            <a:r>
              <a:rPr lang="en-US" b="1" dirty="0" smtClean="0">
                <a:latin typeface="Times New Roman" pitchFamily="18" charset="0"/>
              </a:rPr>
              <a:t>Milestones</a:t>
            </a:r>
            <a:endParaRPr lang="en-US" b="1" dirty="0">
              <a:latin typeface="Times New Roman" pitchFamily="18" charset="0"/>
            </a:endParaRPr>
          </a:p>
        </p:txBody>
      </p:sp>
      <p:sp>
        <p:nvSpPr>
          <p:cNvPr id="3" name="Content Placeholder 2"/>
          <p:cNvSpPr>
            <a:spLocks noGrp="1"/>
          </p:cNvSpPr>
          <p:nvPr>
            <p:ph sz="quarter" idx="1"/>
          </p:nvPr>
        </p:nvSpPr>
        <p:spPr>
          <a:xfrm>
            <a:off x="181596" y="1691627"/>
            <a:ext cx="8793000" cy="4855491"/>
          </a:xfrm>
        </p:spPr>
        <p:txBody>
          <a:bodyPr>
            <a:normAutofit/>
          </a:bodyPr>
          <a:lstStyle/>
          <a:p>
            <a:r>
              <a:rPr lang="en-US" dirty="0" smtClean="0"/>
              <a:t>1990, Medium </a:t>
            </a:r>
            <a:r>
              <a:rPr lang="en-US" dirty="0"/>
              <a:t>Term Plan (</a:t>
            </a:r>
            <a:r>
              <a:rPr lang="en-US" dirty="0" smtClean="0"/>
              <a:t>1990-1992)was launched</a:t>
            </a:r>
          </a:p>
          <a:p>
            <a:r>
              <a:rPr lang="en-US" dirty="0" smtClean="0"/>
              <a:t>First </a:t>
            </a:r>
            <a:r>
              <a:rPr lang="en-US" dirty="0"/>
              <a:t>National AIDS Control </a:t>
            </a:r>
            <a:r>
              <a:rPr lang="en-US" dirty="0" err="1"/>
              <a:t>Programme</a:t>
            </a:r>
            <a:r>
              <a:rPr lang="en-US" dirty="0"/>
              <a:t> </a:t>
            </a:r>
            <a:r>
              <a:rPr lang="en-US" b="1" dirty="0"/>
              <a:t>(NACP</a:t>
            </a:r>
            <a:r>
              <a:rPr lang="en-US" dirty="0"/>
              <a:t>-</a:t>
            </a:r>
            <a:r>
              <a:rPr lang="en-US" b="1" dirty="0"/>
              <a:t>I</a:t>
            </a:r>
            <a:r>
              <a:rPr lang="en-US" b="1" dirty="0" smtClean="0"/>
              <a:t>) was launched in 1992.</a:t>
            </a:r>
          </a:p>
          <a:p>
            <a:r>
              <a:rPr lang="en-US" dirty="0" smtClean="0"/>
              <a:t> </a:t>
            </a:r>
            <a:r>
              <a:rPr lang="en-US" b="1" dirty="0" smtClean="0"/>
              <a:t>NACP</a:t>
            </a:r>
            <a:r>
              <a:rPr lang="en-US" dirty="0" smtClean="0"/>
              <a:t>-</a:t>
            </a:r>
            <a:r>
              <a:rPr lang="en-US" b="1" dirty="0" smtClean="0"/>
              <a:t>II </a:t>
            </a:r>
            <a:r>
              <a:rPr lang="en-US" dirty="0" smtClean="0"/>
              <a:t> launched in 1999: decentralization </a:t>
            </a:r>
            <a:r>
              <a:rPr lang="en-US" dirty="0"/>
              <a:t>of </a:t>
            </a:r>
            <a:r>
              <a:rPr lang="en-US" dirty="0" err="1"/>
              <a:t>programme</a:t>
            </a:r>
            <a:r>
              <a:rPr lang="en-US" dirty="0"/>
              <a:t> implementation </a:t>
            </a:r>
            <a:r>
              <a:rPr lang="en-US" dirty="0" smtClean="0"/>
              <a:t>to </a:t>
            </a:r>
            <a:r>
              <a:rPr lang="en-US" dirty="0"/>
              <a:t>State level and greater involvement of NGOs</a:t>
            </a:r>
            <a:r>
              <a:rPr lang="en-US" dirty="0" smtClean="0"/>
              <a:t>.</a:t>
            </a:r>
          </a:p>
          <a:p>
            <a:r>
              <a:rPr lang="en-US" b="1" dirty="0" smtClean="0"/>
              <a:t>NACP</a:t>
            </a:r>
            <a:r>
              <a:rPr lang="en-US" dirty="0" smtClean="0"/>
              <a:t>- </a:t>
            </a:r>
            <a:r>
              <a:rPr lang="en-US" b="1" dirty="0" smtClean="0"/>
              <a:t>III</a:t>
            </a:r>
            <a:r>
              <a:rPr lang="en-US" dirty="0" smtClean="0"/>
              <a:t> implemented during 2007-2012: scaling up </a:t>
            </a:r>
            <a:r>
              <a:rPr lang="en-US" dirty="0"/>
              <a:t>HIV </a:t>
            </a:r>
            <a:r>
              <a:rPr lang="en-US" dirty="0" smtClean="0"/>
              <a:t>prevention interventions for </a:t>
            </a:r>
            <a:r>
              <a:rPr lang="en-US" dirty="0"/>
              <a:t>HRG and general population, and </a:t>
            </a:r>
            <a:r>
              <a:rPr lang="en-US" dirty="0" smtClean="0"/>
              <a:t>integrate them </a:t>
            </a:r>
            <a:r>
              <a:rPr lang="en-US" dirty="0"/>
              <a:t>with Care, Support &amp; Treatment </a:t>
            </a:r>
            <a:r>
              <a:rPr lang="en-US" dirty="0" smtClean="0"/>
              <a:t>services. </a:t>
            </a:r>
          </a:p>
          <a:p>
            <a:r>
              <a:rPr lang="en-US" b="1" dirty="0" smtClean="0"/>
              <a:t>NACP</a:t>
            </a:r>
            <a:r>
              <a:rPr lang="en-US" dirty="0" smtClean="0"/>
              <a:t>-</a:t>
            </a:r>
            <a:r>
              <a:rPr lang="en-US" b="1" dirty="0" smtClean="0"/>
              <a:t>IV </a:t>
            </a:r>
            <a:r>
              <a:rPr lang="en-US" dirty="0"/>
              <a:t>has been </a:t>
            </a:r>
            <a:r>
              <a:rPr lang="en-US" dirty="0" smtClean="0"/>
              <a:t>developed</a:t>
            </a:r>
            <a:r>
              <a:rPr lang="en-US" dirty="0"/>
              <a:t> </a:t>
            </a:r>
            <a:r>
              <a:rPr lang="en-US" dirty="0" smtClean="0"/>
              <a:t> </a:t>
            </a:r>
            <a:r>
              <a:rPr lang="en-US" dirty="0"/>
              <a:t>for the period 2012-2017.</a:t>
            </a:r>
            <a:endParaRPr lang="en-US" dirty="0" smtClean="0"/>
          </a:p>
          <a:p>
            <a:endParaRPr lang="en-US" dirty="0" smtClean="0"/>
          </a:p>
          <a:p>
            <a:endParaRPr lang="en-US" dirty="0"/>
          </a:p>
        </p:txBody>
      </p:sp>
      <p:pic>
        <p:nvPicPr>
          <p:cNvPr id="4" name="Picture 4" descr="ai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a:xfrm>
            <a:off x="7342831" y="165414"/>
            <a:ext cx="1638028" cy="1398087"/>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2946231"/>
      </p:ext>
    </p:extLst>
  </p:cSld>
  <p:clrMapOvr>
    <a:masterClrMapping/>
  </p:clrMapOvr>
  <p:transition spd="slow">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274638"/>
            <a:ext cx="7772400" cy="1143000"/>
          </a:xfrm>
        </p:spPr>
        <p:txBody>
          <a:bodyPr/>
          <a:lstStyle/>
          <a:p>
            <a:pPr algn="ctr"/>
            <a:r>
              <a:rPr lang="en-US" b="1" dirty="0" smtClean="0">
                <a:latin typeface="Times New Roman" pitchFamily="18" charset="0"/>
              </a:rPr>
              <a:t>Objectives</a:t>
            </a:r>
            <a:endParaRPr lang="en-US" b="1" dirty="0">
              <a:latin typeface="Times New Roman" pitchFamily="18" charset="0"/>
            </a:endParaRPr>
          </a:p>
        </p:txBody>
      </p:sp>
      <p:sp>
        <p:nvSpPr>
          <p:cNvPr id="3" name="Content Placeholder 2"/>
          <p:cNvSpPr>
            <a:spLocks noGrp="1"/>
          </p:cNvSpPr>
          <p:nvPr>
            <p:ph sz="quarter" idx="1"/>
          </p:nvPr>
        </p:nvSpPr>
        <p:spPr>
          <a:xfrm>
            <a:off x="202076" y="1752600"/>
            <a:ext cx="8758136" cy="4572000"/>
          </a:xfrm>
        </p:spPr>
        <p:txBody>
          <a:bodyPr/>
          <a:lstStyle/>
          <a:p>
            <a:r>
              <a:rPr lang="en-US" b="1" dirty="0"/>
              <a:t>Objective 1</a:t>
            </a:r>
            <a:r>
              <a:rPr lang="en-US" dirty="0"/>
              <a:t>:  Reduce new infections by 50% (2007 Baseline of NACP III</a:t>
            </a:r>
            <a:r>
              <a:rPr lang="en-US" dirty="0" smtClean="0"/>
              <a:t>)</a:t>
            </a:r>
          </a:p>
          <a:p>
            <a:endParaRPr lang="en-US" dirty="0"/>
          </a:p>
          <a:p>
            <a:r>
              <a:rPr lang="en-US" b="1" dirty="0"/>
              <a:t> Objective 2</a:t>
            </a:r>
            <a:r>
              <a:rPr lang="en-US" dirty="0"/>
              <a:t>:  Comprehensive care, support and treatment to all persons living with HIV/AIDS</a:t>
            </a:r>
          </a:p>
          <a:p>
            <a:endParaRPr lang="en-US" dirty="0"/>
          </a:p>
        </p:txBody>
      </p:sp>
      <p:pic>
        <p:nvPicPr>
          <p:cNvPr id="3074" name="Picture 2" descr="C:\Users\lk\Desktop\image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57800" y="3689494"/>
            <a:ext cx="3572813" cy="27247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586201"/>
      </p:ext>
    </p:extLst>
  </p:cSld>
  <p:clrMapOvr>
    <a:masterClrMapping/>
  </p:clrMapOvr>
  <p:transition spd="slow">
    <p:pull/>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sz="quarter" idx="1"/>
            <p:extLst>
              <p:ext uri="{D42A27DB-BD31-4B8C-83A1-F6EECF244321}">
                <p14:modId xmlns:p14="http://schemas.microsoft.com/office/powerpoint/2010/main" val="1712626058"/>
              </p:ext>
            </p:extLst>
          </p:nvPr>
        </p:nvGraphicFramePr>
        <p:xfrm>
          <a:off x="457200" y="252984"/>
          <a:ext cx="8458200" cy="6553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96294733"/>
      </p:ext>
    </p:extLst>
  </p:cSld>
  <p:clrMapOvr>
    <a:masterClrMapping/>
  </p:clrMapOvr>
  <p:transition spd="slow">
    <p:pull/>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3">
            <a:extLst>
              <a:ext uri="{BEBA8EAE-BF5A-486C-A8C5-ECC9F3942E4B}">
                <a14:imgProps xmlns:a14="http://schemas.microsoft.com/office/drawing/2010/main">
                  <a14:imgLayer r:embed="rId4">
                    <a14:imgEffect>
                      <a14:sharpenSoften amount="-61000"/>
                    </a14:imgEffect>
                    <a14:imgEffect>
                      <a14:colorTemperature colorTemp="5325"/>
                    </a14:imgEffect>
                    <a14:imgEffect>
                      <a14:saturation sat="86000"/>
                    </a14:imgEffect>
                    <a14:imgEffect>
                      <a14:brightnessContrast bright="56000" contrast="-2000"/>
                    </a14:imgEffect>
                  </a14:imgLayer>
                </a14:imgProps>
              </a:ext>
              <a:ext uri="{28A0092B-C50C-407E-A947-70E740481C1C}">
                <a14:useLocalDpi xmlns:a14="http://schemas.microsoft.com/office/drawing/2010/main" val="0"/>
              </a:ext>
            </a:extLst>
          </a:blip>
          <a:srcRect/>
          <a:stretch>
            <a:fillRect/>
          </a:stretch>
        </p:blipFill>
        <p:spPr bwMode="auto">
          <a:xfrm>
            <a:off x="4109820" y="2895600"/>
            <a:ext cx="4881780" cy="3722357"/>
          </a:xfrm>
          <a:prstGeom prst="rect">
            <a:avLst/>
          </a:prstGeom>
          <a:noFill/>
          <a:ln>
            <a:noFill/>
          </a:ln>
          <a:effectLst>
            <a:glow rad="127000">
              <a:schemeClr val="accent1">
                <a:alpha val="0"/>
              </a:schemeClr>
            </a:glow>
            <a:outerShdw dist="35921" algn="ctr" rotWithShape="0">
              <a:schemeClr val="bg2">
                <a:alpha val="0"/>
              </a:scheme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269817" y="274638"/>
            <a:ext cx="8671422" cy="1143000"/>
          </a:xfrm>
        </p:spPr>
        <p:txBody>
          <a:bodyPr/>
          <a:lstStyle/>
          <a:p>
            <a:pPr algn="ctr"/>
            <a:r>
              <a:rPr lang="en-US" b="1" dirty="0">
                <a:latin typeface="Times New Roman" pitchFamily="18" charset="0"/>
              </a:rPr>
              <a:t>Key priorities under NACP-IV</a:t>
            </a:r>
          </a:p>
        </p:txBody>
      </p:sp>
      <p:sp>
        <p:nvSpPr>
          <p:cNvPr id="3" name="Content Placeholder 2"/>
          <p:cNvSpPr>
            <a:spLocks noGrp="1"/>
          </p:cNvSpPr>
          <p:nvPr>
            <p:ph sz="quarter" idx="1"/>
          </p:nvPr>
        </p:nvSpPr>
        <p:spPr>
          <a:xfrm>
            <a:off x="341376" y="1664208"/>
            <a:ext cx="8500560" cy="4572000"/>
          </a:xfrm>
        </p:spPr>
        <p:txBody>
          <a:bodyPr/>
          <a:lstStyle/>
          <a:p>
            <a:r>
              <a:rPr lang="en-US" dirty="0"/>
              <a:t>Preventing new </a:t>
            </a:r>
            <a:r>
              <a:rPr lang="en-US" dirty="0" smtClean="0"/>
              <a:t>infections</a:t>
            </a:r>
            <a:endParaRPr lang="en-US" dirty="0"/>
          </a:p>
          <a:p>
            <a:r>
              <a:rPr lang="en-US" dirty="0" smtClean="0"/>
              <a:t>Prevention </a:t>
            </a:r>
            <a:r>
              <a:rPr lang="en-US" dirty="0"/>
              <a:t>of Parent to child transmission</a:t>
            </a:r>
          </a:p>
          <a:p>
            <a:r>
              <a:rPr lang="en-US" dirty="0" smtClean="0"/>
              <a:t>Focusing </a:t>
            </a:r>
            <a:r>
              <a:rPr lang="en-US" dirty="0"/>
              <a:t>on IEC strategies for </a:t>
            </a:r>
            <a:r>
              <a:rPr lang="en-US" dirty="0" err="1"/>
              <a:t>behaviour</a:t>
            </a:r>
            <a:r>
              <a:rPr lang="en-US" dirty="0"/>
              <a:t> </a:t>
            </a:r>
            <a:r>
              <a:rPr lang="en-US" dirty="0" smtClean="0"/>
              <a:t>change in </a:t>
            </a:r>
            <a:r>
              <a:rPr lang="en-US" dirty="0"/>
              <a:t>HRG, awareness among general population </a:t>
            </a:r>
            <a:r>
              <a:rPr lang="en-US" dirty="0" smtClean="0"/>
              <a:t>and demand </a:t>
            </a:r>
            <a:r>
              <a:rPr lang="en-US" dirty="0"/>
              <a:t>generation for HIV services</a:t>
            </a:r>
          </a:p>
          <a:p>
            <a:r>
              <a:rPr lang="en-US" dirty="0" smtClean="0"/>
              <a:t>Providing </a:t>
            </a:r>
            <a:r>
              <a:rPr lang="en-US" dirty="0"/>
              <a:t>comprehensive care, support </a:t>
            </a:r>
            <a:r>
              <a:rPr lang="en-US" dirty="0" smtClean="0"/>
              <a:t>and treatment </a:t>
            </a:r>
            <a:r>
              <a:rPr lang="en-US" dirty="0"/>
              <a:t>to eligible </a:t>
            </a:r>
            <a:r>
              <a:rPr lang="en-US" dirty="0" smtClean="0"/>
              <a:t>PLHIV</a:t>
            </a:r>
          </a:p>
          <a:p>
            <a:r>
              <a:rPr lang="en-US" dirty="0"/>
              <a:t>Integrating HIV services with health systems in a phased manner</a:t>
            </a:r>
          </a:p>
          <a:p>
            <a:endParaRPr lang="en-US" dirty="0"/>
          </a:p>
        </p:txBody>
      </p:sp>
    </p:spTree>
    <p:extLst>
      <p:ext uri="{BB962C8B-B14F-4D97-AF65-F5344CB8AC3E}">
        <p14:creationId xmlns:p14="http://schemas.microsoft.com/office/powerpoint/2010/main" val="4209702840"/>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duotone>
              <a:schemeClr val="accent1">
                <a:shade val="45000"/>
                <a:satMod val="135000"/>
              </a:schemeClr>
              <a:prstClr val="white"/>
            </a:duotone>
            <a:extLst>
              <a:ext uri="{BEBA8EAE-BF5A-486C-A8C5-ECC9F3942E4B}">
                <a14:imgProps xmlns:a14="http://schemas.microsoft.com/office/drawing/2010/main">
                  <a14:imgLayer r:embed="rId4">
                    <a14:imgEffect>
                      <a14:sharpenSoften amount="-50000"/>
                    </a14:imgEffect>
                    <a14:imgEffect>
                      <a14:colorTemperature colorTemp="4650"/>
                    </a14:imgEffect>
                    <a14:imgEffect>
                      <a14:saturation sat="40000"/>
                    </a14:imgEffect>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060787" y="3936268"/>
            <a:ext cx="3930813" cy="2705324"/>
          </a:xfrm>
          <a:prstGeom prst="rect">
            <a:avLst/>
          </a:prstGeom>
        </p:spPr>
      </p:pic>
      <p:sp>
        <p:nvSpPr>
          <p:cNvPr id="3" name="Content Placeholder 2"/>
          <p:cNvSpPr>
            <a:spLocks noGrp="1"/>
          </p:cNvSpPr>
          <p:nvPr>
            <p:ph sz="quarter" idx="1"/>
          </p:nvPr>
        </p:nvSpPr>
        <p:spPr>
          <a:xfrm>
            <a:off x="287420" y="1703832"/>
            <a:ext cx="8758136" cy="4572000"/>
          </a:xfrm>
        </p:spPr>
        <p:txBody>
          <a:bodyPr>
            <a:normAutofit/>
          </a:bodyPr>
          <a:lstStyle/>
          <a:p>
            <a:r>
              <a:rPr lang="en-US" dirty="0" smtClean="0"/>
              <a:t>Scale </a:t>
            </a:r>
            <a:r>
              <a:rPr lang="en-US" dirty="0"/>
              <a:t>up of </a:t>
            </a:r>
            <a:r>
              <a:rPr lang="en-US" dirty="0" err="1"/>
              <a:t>programmes</a:t>
            </a:r>
            <a:r>
              <a:rPr lang="en-US" dirty="0"/>
              <a:t> to target </a:t>
            </a:r>
            <a:r>
              <a:rPr lang="en-US" dirty="0" smtClean="0"/>
              <a:t>key vulnerabilities</a:t>
            </a:r>
          </a:p>
          <a:p>
            <a:r>
              <a:rPr lang="en-US" dirty="0"/>
              <a:t>Establishment of Metro Blood Banks and Plasma Fractionation </a:t>
            </a:r>
            <a:r>
              <a:rPr lang="en-US" dirty="0" smtClean="0"/>
              <a:t>Centre</a:t>
            </a:r>
            <a:endParaRPr lang="en-US" dirty="0"/>
          </a:p>
          <a:p>
            <a:r>
              <a:rPr lang="en-US" dirty="0" smtClean="0"/>
              <a:t>Scale-up </a:t>
            </a:r>
            <a:r>
              <a:rPr lang="en-US" dirty="0"/>
              <a:t>of Opioid Substitution Therapy for IDUs</a:t>
            </a:r>
          </a:p>
          <a:p>
            <a:r>
              <a:rPr lang="en-US" dirty="0" smtClean="0"/>
              <a:t>Scale-up </a:t>
            </a:r>
            <a:r>
              <a:rPr lang="en-US" dirty="0"/>
              <a:t>and Strengthening of </a:t>
            </a:r>
            <a:r>
              <a:rPr lang="en-US" dirty="0" smtClean="0"/>
              <a:t>Migrant </a:t>
            </a:r>
            <a:r>
              <a:rPr lang="fr-FR" dirty="0" smtClean="0"/>
              <a:t>Interventions </a:t>
            </a:r>
            <a:r>
              <a:rPr lang="fr-FR" dirty="0" err="1" smtClean="0"/>
              <a:t>at</a:t>
            </a:r>
            <a:r>
              <a:rPr lang="fr-FR" dirty="0"/>
              <a:t> </a:t>
            </a:r>
            <a:r>
              <a:rPr lang="fr-FR" dirty="0" smtClean="0"/>
              <a:t>Source</a:t>
            </a:r>
            <a:r>
              <a:rPr lang="fr-FR" dirty="0"/>
              <a:t>, Transit &amp; Destinations</a:t>
            </a:r>
          </a:p>
          <a:p>
            <a:r>
              <a:rPr lang="en-US" dirty="0" smtClean="0"/>
              <a:t>Female </a:t>
            </a:r>
            <a:r>
              <a:rPr lang="en-US" dirty="0"/>
              <a:t>Condom </a:t>
            </a:r>
            <a:r>
              <a:rPr lang="en-US" dirty="0" err="1" smtClean="0"/>
              <a:t>Programme</a:t>
            </a:r>
            <a:endParaRPr lang="en-US" dirty="0" smtClean="0"/>
          </a:p>
          <a:p>
            <a:r>
              <a:rPr lang="en-US" dirty="0" smtClean="0"/>
              <a:t>Scale </a:t>
            </a:r>
            <a:r>
              <a:rPr lang="en-US" dirty="0"/>
              <a:t>up of Second Line ART</a:t>
            </a:r>
          </a:p>
          <a:p>
            <a:endParaRPr lang="en-US" dirty="0" smtClean="0"/>
          </a:p>
          <a:p>
            <a:endParaRPr lang="en-US" dirty="0" smtClean="0"/>
          </a:p>
        </p:txBody>
      </p:sp>
      <p:sp>
        <p:nvSpPr>
          <p:cNvPr id="5" name="Title 1"/>
          <p:cNvSpPr>
            <a:spLocks noGrp="1"/>
          </p:cNvSpPr>
          <p:nvPr>
            <p:ph type="title"/>
          </p:nvPr>
        </p:nvSpPr>
        <p:spPr>
          <a:xfrm>
            <a:off x="257625" y="274638"/>
            <a:ext cx="8671422" cy="1143000"/>
          </a:xfrm>
        </p:spPr>
        <p:txBody>
          <a:bodyPr/>
          <a:lstStyle/>
          <a:p>
            <a:pPr algn="ctr"/>
            <a:r>
              <a:rPr lang="en-US" b="1" dirty="0">
                <a:latin typeface="Times New Roman" pitchFamily="18" charset="0"/>
              </a:rPr>
              <a:t>New Initiatives under NACP-IV</a:t>
            </a:r>
          </a:p>
        </p:txBody>
      </p:sp>
    </p:spTree>
    <p:extLst>
      <p:ext uri="{BB962C8B-B14F-4D97-AF65-F5344CB8AC3E}">
        <p14:creationId xmlns:p14="http://schemas.microsoft.com/office/powerpoint/2010/main" val="2267502843"/>
      </p:ext>
    </p:extLst>
  </p:cSld>
  <p:clrMapOvr>
    <a:masterClrMapping/>
  </p:clrMapOvr>
  <p:transition spd="slow">
    <p:pull/>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1" name="AutoShape 9"/>
          <p:cNvSpPr>
            <a:spLocks noChangeArrowheads="1"/>
          </p:cNvSpPr>
          <p:nvPr/>
        </p:nvSpPr>
        <p:spPr bwMode="auto">
          <a:xfrm>
            <a:off x="2505632" y="1612392"/>
            <a:ext cx="2048996" cy="869664"/>
          </a:xfrm>
          <a:prstGeom prst="bevel">
            <a:avLst>
              <a:gd name="adj" fmla="val 12500"/>
            </a:avLst>
          </a:prstGeom>
          <a:solidFill>
            <a:schemeClr val="accent2">
              <a:lumMod val="20000"/>
              <a:lumOff val="80000"/>
            </a:schemeClr>
          </a:solidFill>
          <a:ln w="9525">
            <a:solidFill>
              <a:schemeClr val="tx1"/>
            </a:solidFill>
            <a:miter lim="800000"/>
            <a:headEnd/>
            <a:tailEnd/>
          </a:ln>
        </p:spPr>
        <p:txBody>
          <a:bodyPr anchor="ctr">
            <a:spAutoFit/>
          </a:bodyPr>
          <a:lstStyle/>
          <a:p>
            <a:pPr algn="ctr">
              <a:spcBef>
                <a:spcPct val="50000"/>
              </a:spcBef>
              <a:defRPr/>
            </a:pPr>
            <a:r>
              <a:rPr lang="en-US" sz="2400" b="1" dirty="0"/>
              <a:t>Low risk populations</a:t>
            </a:r>
            <a:endParaRPr lang="en-US" b="1" dirty="0"/>
          </a:p>
        </p:txBody>
      </p:sp>
      <p:sp>
        <p:nvSpPr>
          <p:cNvPr id="1030" name="AutoShape 8"/>
          <p:cNvSpPr>
            <a:spLocks noChangeArrowheads="1"/>
          </p:cNvSpPr>
          <p:nvPr/>
        </p:nvSpPr>
        <p:spPr bwMode="auto">
          <a:xfrm>
            <a:off x="330734" y="1617764"/>
            <a:ext cx="2081732" cy="878361"/>
          </a:xfrm>
          <a:prstGeom prst="bevel">
            <a:avLst>
              <a:gd name="adj" fmla="val 12500"/>
            </a:avLst>
          </a:prstGeom>
          <a:solidFill>
            <a:schemeClr val="accent6">
              <a:lumMod val="20000"/>
              <a:lumOff val="80000"/>
            </a:schemeClr>
          </a:solidFill>
          <a:ln w="9525">
            <a:solidFill>
              <a:schemeClr val="tx1"/>
            </a:solidFill>
            <a:miter lim="800000"/>
            <a:headEnd/>
            <a:tailEnd/>
          </a:ln>
        </p:spPr>
        <p:txBody>
          <a:bodyPr anchor="ctr">
            <a:spAutoFit/>
          </a:bodyPr>
          <a:lstStyle/>
          <a:p>
            <a:pPr algn="ctr">
              <a:spcBef>
                <a:spcPct val="50000"/>
              </a:spcBef>
              <a:defRPr/>
            </a:pPr>
            <a:r>
              <a:rPr lang="en-US" sz="2400" b="1" dirty="0"/>
              <a:t>High risk populations</a:t>
            </a:r>
            <a:endParaRPr lang="en-US" b="1" dirty="0"/>
          </a:p>
        </p:txBody>
      </p:sp>
      <p:sp>
        <p:nvSpPr>
          <p:cNvPr id="1029" name="AutoShape 7"/>
          <p:cNvSpPr>
            <a:spLocks noChangeArrowheads="1"/>
          </p:cNvSpPr>
          <p:nvPr/>
        </p:nvSpPr>
        <p:spPr bwMode="auto">
          <a:xfrm>
            <a:off x="368808" y="848799"/>
            <a:ext cx="4191000" cy="844434"/>
          </a:xfrm>
          <a:prstGeom prst="downArrowCallout">
            <a:avLst>
              <a:gd name="adj1" fmla="val 41667"/>
              <a:gd name="adj2" fmla="val 41667"/>
              <a:gd name="adj3" fmla="val 16667"/>
              <a:gd name="adj4" fmla="val 66667"/>
            </a:avLst>
          </a:prstGeom>
          <a:solidFill>
            <a:schemeClr val="accent2">
              <a:lumMod val="20000"/>
              <a:lumOff val="80000"/>
            </a:schemeClr>
          </a:solidFill>
          <a:ln w="9525">
            <a:solidFill>
              <a:schemeClr val="accent1">
                <a:lumMod val="75000"/>
              </a:schemeClr>
            </a:solidFill>
            <a:miter lim="800000"/>
            <a:headEnd/>
            <a:tailEnd/>
          </a:ln>
        </p:spPr>
        <p:txBody>
          <a:bodyPr wrap="none" anchor="ctr"/>
          <a:lstStyle/>
          <a:p>
            <a:pPr algn="ctr">
              <a:spcBef>
                <a:spcPct val="50000"/>
              </a:spcBef>
              <a:defRPr/>
            </a:pPr>
            <a:r>
              <a:rPr lang="en-US" sz="2400" b="1" dirty="0" smtClean="0"/>
              <a:t>Prevention </a:t>
            </a:r>
            <a:endParaRPr lang="en-US" sz="2400" b="1" dirty="0"/>
          </a:p>
        </p:txBody>
      </p:sp>
      <p:sp>
        <p:nvSpPr>
          <p:cNvPr id="1032" name="AutoShape 10"/>
          <p:cNvSpPr>
            <a:spLocks noChangeArrowheads="1"/>
          </p:cNvSpPr>
          <p:nvPr/>
        </p:nvSpPr>
        <p:spPr bwMode="auto">
          <a:xfrm>
            <a:off x="5808332" y="1695658"/>
            <a:ext cx="2483384" cy="924236"/>
          </a:xfrm>
          <a:prstGeom prst="bevel">
            <a:avLst>
              <a:gd name="adj" fmla="val 12500"/>
            </a:avLst>
          </a:prstGeom>
          <a:solidFill>
            <a:schemeClr val="accent2">
              <a:lumMod val="60000"/>
              <a:lumOff val="40000"/>
            </a:schemeClr>
          </a:solidFill>
          <a:ln w="9525">
            <a:solidFill>
              <a:schemeClr val="tx1"/>
            </a:solidFill>
            <a:miter lim="800000"/>
            <a:headEnd/>
            <a:tailEnd/>
          </a:ln>
        </p:spPr>
        <p:txBody>
          <a:bodyPr anchor="ctr"/>
          <a:lstStyle/>
          <a:p>
            <a:pPr algn="ctr">
              <a:spcBef>
                <a:spcPct val="50000"/>
              </a:spcBef>
              <a:defRPr/>
            </a:pPr>
            <a:r>
              <a:rPr lang="en-US" sz="2400" b="1" dirty="0">
                <a:cs typeface="+mn-cs"/>
              </a:rPr>
              <a:t>People living with HIV/AIDS </a:t>
            </a:r>
            <a:endParaRPr lang="en-US" sz="2000" b="1" dirty="0">
              <a:cs typeface="+mn-cs"/>
            </a:endParaRPr>
          </a:p>
        </p:txBody>
      </p:sp>
      <p:sp>
        <p:nvSpPr>
          <p:cNvPr id="11273" name="Rectangle 17"/>
          <p:cNvSpPr>
            <a:spLocks noGrp="1" noChangeArrowheads="1"/>
          </p:cNvSpPr>
          <p:nvPr>
            <p:ph type="title"/>
          </p:nvPr>
        </p:nvSpPr>
        <p:spPr>
          <a:xfrm>
            <a:off x="134462" y="260284"/>
            <a:ext cx="8875076" cy="550484"/>
          </a:xfrm>
          <a:solidFill>
            <a:schemeClr val="bg1"/>
          </a:solidFill>
        </p:spPr>
        <p:txBody>
          <a:bodyPr rtlCol="0">
            <a:noAutofit/>
          </a:bodyPr>
          <a:lstStyle/>
          <a:p>
            <a:pPr algn="ctr">
              <a:defRPr/>
            </a:pPr>
            <a:r>
              <a:rPr lang="en-US" sz="3200" b="1" dirty="0">
                <a:latin typeface="Times New Roman" pitchFamily="18" charset="0"/>
              </a:rPr>
              <a:t>Package of services provided </a:t>
            </a:r>
            <a:r>
              <a:rPr lang="en-US" sz="3200" b="1" dirty="0" smtClean="0">
                <a:latin typeface="Times New Roman" pitchFamily="18" charset="0"/>
              </a:rPr>
              <a:t>under NACP-IV</a:t>
            </a:r>
            <a:endParaRPr lang="en-US" sz="2800" b="1" dirty="0" smtClean="0">
              <a:solidFill>
                <a:srgbClr val="FFFF00"/>
              </a:solidFill>
              <a:latin typeface="Times New Roman" pitchFamily="18" charset="0"/>
            </a:endParaRPr>
          </a:p>
        </p:txBody>
      </p:sp>
      <p:sp>
        <p:nvSpPr>
          <p:cNvPr id="13322" name="Line 18"/>
          <p:cNvSpPr>
            <a:spLocks noChangeShapeType="1"/>
          </p:cNvSpPr>
          <p:nvPr/>
        </p:nvSpPr>
        <p:spPr bwMode="auto">
          <a:xfrm>
            <a:off x="0" y="838200"/>
            <a:ext cx="9144000" cy="0"/>
          </a:xfrm>
          <a:prstGeom prst="line">
            <a:avLst/>
          </a:prstGeom>
          <a:noFill/>
          <a:ln w="38100">
            <a:solidFill>
              <a:schemeClr val="hlink"/>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3" name="TextBox 2"/>
          <p:cNvSpPr txBox="1"/>
          <p:nvPr/>
        </p:nvSpPr>
        <p:spPr>
          <a:xfrm>
            <a:off x="228600" y="2457399"/>
            <a:ext cx="4648200" cy="4093428"/>
          </a:xfrm>
          <a:prstGeom prst="rect">
            <a:avLst/>
          </a:prstGeom>
          <a:noFill/>
        </p:spPr>
        <p:txBody>
          <a:bodyPr wrap="square" rtlCol="0">
            <a:spAutoFit/>
          </a:bodyPr>
          <a:lstStyle/>
          <a:p>
            <a:pPr marL="285750" indent="-285750">
              <a:buFont typeface="Arial" pitchFamily="34" charset="0"/>
              <a:buChar char="•"/>
            </a:pPr>
            <a:r>
              <a:rPr lang="en-US" sz="2000" dirty="0" smtClean="0"/>
              <a:t>Targeted intervention</a:t>
            </a:r>
          </a:p>
          <a:p>
            <a:pPr marL="285750" indent="-285750">
              <a:buFont typeface="Arial" pitchFamily="34" charset="0"/>
              <a:buChar char="•"/>
            </a:pPr>
            <a:r>
              <a:rPr lang="en-US" sz="2000" dirty="0" smtClean="0"/>
              <a:t>Needle-Syringe </a:t>
            </a:r>
            <a:r>
              <a:rPr lang="en-US" sz="2000" dirty="0"/>
              <a:t>Exchange </a:t>
            </a:r>
            <a:r>
              <a:rPr lang="en-US" sz="2000" dirty="0" err="1"/>
              <a:t>Programme</a:t>
            </a:r>
            <a:r>
              <a:rPr lang="en-US" sz="2000" dirty="0"/>
              <a:t> and Opioid Substitution Therapy for </a:t>
            </a:r>
            <a:r>
              <a:rPr lang="en-US" sz="2000" dirty="0" smtClean="0"/>
              <a:t>IDUs</a:t>
            </a:r>
          </a:p>
          <a:p>
            <a:pPr marL="285750" indent="-285750">
              <a:buFont typeface="Arial" pitchFamily="34" charset="0"/>
              <a:buChar char="•"/>
            </a:pPr>
            <a:r>
              <a:rPr lang="fr-FR" sz="2000" dirty="0" err="1" smtClean="0"/>
              <a:t>Prevention</a:t>
            </a:r>
            <a:r>
              <a:rPr lang="fr-FR" sz="2000" dirty="0" smtClean="0"/>
              <a:t> </a:t>
            </a:r>
            <a:r>
              <a:rPr lang="fr-FR" sz="2000" dirty="0"/>
              <a:t>Interventions for Migrant population </a:t>
            </a:r>
            <a:r>
              <a:rPr lang="en-US" sz="2000" dirty="0"/>
              <a:t>at source, transit and </a:t>
            </a:r>
            <a:r>
              <a:rPr lang="en-US" sz="2000" dirty="0" smtClean="0"/>
              <a:t>destination</a:t>
            </a:r>
          </a:p>
          <a:p>
            <a:pPr marL="285750" indent="-285750">
              <a:buFont typeface="Arial" pitchFamily="34" charset="0"/>
              <a:buChar char="•"/>
            </a:pPr>
            <a:r>
              <a:rPr lang="en-US" sz="2000" dirty="0" smtClean="0"/>
              <a:t>Link </a:t>
            </a:r>
            <a:r>
              <a:rPr lang="en-US" sz="2000" dirty="0"/>
              <a:t>Worker Scheme for </a:t>
            </a:r>
            <a:r>
              <a:rPr lang="en-US" sz="2000" dirty="0" smtClean="0"/>
              <a:t>HRGs </a:t>
            </a:r>
            <a:r>
              <a:rPr lang="en-US" sz="2000" dirty="0"/>
              <a:t>in rural </a:t>
            </a:r>
            <a:r>
              <a:rPr lang="en-US" sz="2000" dirty="0" smtClean="0"/>
              <a:t>areas</a:t>
            </a:r>
          </a:p>
          <a:p>
            <a:pPr marL="285750" indent="-285750">
              <a:buFont typeface="Arial" pitchFamily="34" charset="0"/>
              <a:buChar char="•"/>
            </a:pPr>
            <a:r>
              <a:rPr lang="en-US" sz="2000" dirty="0" smtClean="0"/>
              <a:t>Prevention </a:t>
            </a:r>
            <a:r>
              <a:rPr lang="en-US" sz="2000" dirty="0"/>
              <a:t>&amp; Control of </a:t>
            </a:r>
            <a:r>
              <a:rPr lang="en-US" sz="2000" dirty="0" smtClean="0"/>
              <a:t>STI/RTI</a:t>
            </a:r>
          </a:p>
          <a:p>
            <a:pPr marL="285750" indent="-285750">
              <a:buFont typeface="Arial" pitchFamily="34" charset="0"/>
              <a:buChar char="•"/>
            </a:pPr>
            <a:r>
              <a:rPr lang="en-US" sz="2000" dirty="0" smtClean="0"/>
              <a:t>Blood Safety</a:t>
            </a:r>
            <a:endParaRPr lang="en-GB" sz="2000" dirty="0">
              <a:solidFill>
                <a:schemeClr val="bg1"/>
              </a:solidFill>
              <a:ea typeface="Arial Unicode MS" pitchFamily="34" charset="-128"/>
              <a:cs typeface="Arial Unicode MS" pitchFamily="34" charset="-128"/>
            </a:endParaRPr>
          </a:p>
          <a:p>
            <a:pPr marL="285750" indent="-285750">
              <a:buFont typeface="Arial" pitchFamily="34" charset="0"/>
              <a:buChar char="•"/>
            </a:pPr>
            <a:r>
              <a:rPr lang="en-US" sz="2000" dirty="0" smtClean="0"/>
              <a:t>HIV </a:t>
            </a:r>
            <a:r>
              <a:rPr lang="en-US" sz="2000" dirty="0"/>
              <a:t>Counseling &amp; Testing </a:t>
            </a:r>
            <a:r>
              <a:rPr lang="en-US" sz="2000" dirty="0" smtClean="0"/>
              <a:t>Services</a:t>
            </a:r>
          </a:p>
          <a:p>
            <a:pPr marL="285750" indent="-285750">
              <a:buFont typeface="Arial" pitchFamily="34" charset="0"/>
              <a:buChar char="•"/>
            </a:pPr>
            <a:r>
              <a:rPr lang="en-US" sz="2000" dirty="0" smtClean="0"/>
              <a:t>Prevention of mother to child transmission</a:t>
            </a:r>
          </a:p>
          <a:p>
            <a:pPr marL="285750" indent="-285750">
              <a:buFont typeface="Arial" pitchFamily="34" charset="0"/>
              <a:buChar char="•"/>
            </a:pPr>
            <a:r>
              <a:rPr lang="en-US" sz="2000" dirty="0" smtClean="0"/>
              <a:t>Condom promotion</a:t>
            </a:r>
          </a:p>
          <a:p>
            <a:pPr marL="285750" indent="-285750">
              <a:buFont typeface="Arial" pitchFamily="34" charset="0"/>
              <a:buChar char="•"/>
            </a:pPr>
            <a:r>
              <a:rPr lang="en-US" sz="2000" dirty="0" smtClean="0"/>
              <a:t>Social </a:t>
            </a:r>
            <a:r>
              <a:rPr lang="en-US" sz="2000" dirty="0"/>
              <a:t>Mobilization, </a:t>
            </a:r>
            <a:r>
              <a:rPr lang="en-US" sz="2000" dirty="0" smtClean="0"/>
              <a:t> Adolescent and Youth  Interventions </a:t>
            </a:r>
            <a:r>
              <a:rPr lang="en-US" sz="2000" dirty="0" err="1" smtClean="0"/>
              <a:t>Programme</a:t>
            </a:r>
            <a:endParaRPr lang="en-US" sz="2000" dirty="0"/>
          </a:p>
        </p:txBody>
      </p:sp>
      <p:sp>
        <p:nvSpPr>
          <p:cNvPr id="4" name="TextBox 3"/>
          <p:cNvSpPr txBox="1"/>
          <p:nvPr/>
        </p:nvSpPr>
        <p:spPr>
          <a:xfrm>
            <a:off x="4953000" y="2627376"/>
            <a:ext cx="4025865" cy="3323987"/>
          </a:xfrm>
          <a:prstGeom prst="rect">
            <a:avLst/>
          </a:prstGeom>
          <a:noFill/>
        </p:spPr>
        <p:txBody>
          <a:bodyPr wrap="square" rtlCol="0">
            <a:spAutoFit/>
          </a:bodyPr>
          <a:lstStyle/>
          <a:p>
            <a:pPr marL="285750" indent="-285750" algn="just">
              <a:lnSpc>
                <a:spcPct val="150000"/>
              </a:lnSpc>
              <a:buFont typeface="Arial" pitchFamily="34" charset="0"/>
              <a:buChar char="•"/>
            </a:pPr>
            <a:r>
              <a:rPr lang="en-US" sz="2000" dirty="0"/>
              <a:t>Laboratory services for CD4 </a:t>
            </a:r>
            <a:r>
              <a:rPr lang="en-US" sz="2000" dirty="0" smtClean="0"/>
              <a:t>Testing</a:t>
            </a:r>
          </a:p>
          <a:p>
            <a:pPr marL="285750" indent="-285750" algn="just">
              <a:lnSpc>
                <a:spcPct val="150000"/>
              </a:lnSpc>
              <a:buFont typeface="Arial" pitchFamily="34" charset="0"/>
              <a:buChar char="•"/>
            </a:pPr>
            <a:r>
              <a:rPr lang="en-US" sz="2000" dirty="0" smtClean="0"/>
              <a:t>Free </a:t>
            </a:r>
            <a:r>
              <a:rPr lang="en-US" sz="2000" dirty="0"/>
              <a:t>First line &amp; second line </a:t>
            </a:r>
            <a:r>
              <a:rPr lang="en-US" sz="2000" dirty="0" smtClean="0"/>
              <a:t>ART</a:t>
            </a:r>
            <a:endParaRPr lang="fr-FR" sz="2000" dirty="0"/>
          </a:p>
          <a:p>
            <a:pPr marL="285750" indent="-285750" algn="just">
              <a:lnSpc>
                <a:spcPct val="150000"/>
              </a:lnSpc>
              <a:buFont typeface="Arial" pitchFamily="34" charset="0"/>
              <a:buChar char="•"/>
            </a:pPr>
            <a:r>
              <a:rPr lang="en-US" sz="2000" dirty="0"/>
              <a:t> Pediatric ART for </a:t>
            </a:r>
            <a:r>
              <a:rPr lang="en-US" sz="2000" dirty="0" smtClean="0"/>
              <a:t>children</a:t>
            </a:r>
          </a:p>
          <a:p>
            <a:pPr marL="285750" indent="-285750" algn="just">
              <a:lnSpc>
                <a:spcPct val="150000"/>
              </a:lnSpc>
              <a:buFont typeface="Arial" pitchFamily="34" charset="0"/>
              <a:buChar char="•"/>
            </a:pPr>
            <a:r>
              <a:rPr lang="en-US" sz="2000" dirty="0" smtClean="0"/>
              <a:t> </a:t>
            </a:r>
            <a:r>
              <a:rPr lang="en-US" sz="2000" dirty="0"/>
              <a:t>Early Infant Diagnosis for </a:t>
            </a:r>
            <a:r>
              <a:rPr lang="en-US" sz="2000" dirty="0" smtClean="0"/>
              <a:t>HIV</a:t>
            </a:r>
          </a:p>
          <a:p>
            <a:pPr marL="285750" indent="-285750" algn="just">
              <a:lnSpc>
                <a:spcPct val="150000"/>
              </a:lnSpc>
              <a:buFont typeface="Arial" pitchFamily="34" charset="0"/>
              <a:buChar char="•"/>
            </a:pPr>
            <a:r>
              <a:rPr lang="en-US" sz="2000" dirty="0" smtClean="0"/>
              <a:t>Nutritional </a:t>
            </a:r>
            <a:r>
              <a:rPr lang="en-US" sz="2000" dirty="0"/>
              <a:t>and Psycho-social support through Community Care </a:t>
            </a:r>
            <a:r>
              <a:rPr lang="en-US" sz="2000" dirty="0" err="1"/>
              <a:t>Centres</a:t>
            </a:r>
            <a:r>
              <a:rPr lang="en-US" sz="2000" dirty="0"/>
              <a:t> </a:t>
            </a:r>
            <a:endParaRPr lang="en-US" sz="2000" dirty="0" smtClean="0"/>
          </a:p>
          <a:p>
            <a:pPr marL="285750" indent="-285750" algn="just">
              <a:lnSpc>
                <a:spcPct val="150000"/>
              </a:lnSpc>
              <a:buFont typeface="Arial" pitchFamily="34" charset="0"/>
              <a:buChar char="•"/>
            </a:pPr>
            <a:r>
              <a:rPr lang="en-US" sz="2000" dirty="0" smtClean="0"/>
              <a:t>Treatment </a:t>
            </a:r>
            <a:r>
              <a:rPr lang="en-US" sz="2000" dirty="0"/>
              <a:t>of Opportunistic Infections</a:t>
            </a:r>
          </a:p>
        </p:txBody>
      </p:sp>
      <p:sp>
        <p:nvSpPr>
          <p:cNvPr id="1033" name="AutoShape 13"/>
          <p:cNvSpPr>
            <a:spLocks noChangeArrowheads="1"/>
          </p:cNvSpPr>
          <p:nvPr/>
        </p:nvSpPr>
        <p:spPr bwMode="auto">
          <a:xfrm>
            <a:off x="4800600" y="853298"/>
            <a:ext cx="4343400" cy="836073"/>
          </a:xfrm>
          <a:prstGeom prst="downArrowCallout">
            <a:avLst>
              <a:gd name="adj1" fmla="val 41674"/>
              <a:gd name="adj2" fmla="val 41674"/>
              <a:gd name="adj3" fmla="val 16667"/>
              <a:gd name="adj4" fmla="val 66667"/>
            </a:avLst>
          </a:prstGeom>
          <a:solidFill>
            <a:schemeClr val="accent2">
              <a:lumMod val="60000"/>
              <a:lumOff val="40000"/>
            </a:schemeClr>
          </a:solidFill>
          <a:ln w="9525">
            <a:solidFill>
              <a:schemeClr val="tx1"/>
            </a:solidFill>
            <a:miter lim="800000"/>
            <a:headEnd/>
            <a:tailEnd/>
          </a:ln>
        </p:spPr>
        <p:txBody>
          <a:bodyPr wrap="none" anchor="ctr"/>
          <a:lstStyle/>
          <a:p>
            <a:pPr algn="ctr">
              <a:spcBef>
                <a:spcPct val="50000"/>
              </a:spcBef>
              <a:defRPr/>
            </a:pPr>
            <a:r>
              <a:rPr lang="en-US" sz="2400" b="1" dirty="0" smtClean="0"/>
              <a:t>Care</a:t>
            </a:r>
            <a:r>
              <a:rPr lang="en-US" sz="2400" b="1" dirty="0"/>
              <a:t>, Support and </a:t>
            </a:r>
            <a:r>
              <a:rPr lang="en-US" sz="2400" b="1" dirty="0" smtClean="0"/>
              <a:t>Treatment</a:t>
            </a:r>
            <a:endParaRPr lang="en-US" sz="2400" b="1" dirty="0"/>
          </a:p>
        </p:txBody>
      </p:sp>
    </p:spTree>
    <p:extLst>
      <p:ext uri="{BB962C8B-B14F-4D97-AF65-F5344CB8AC3E}">
        <p14:creationId xmlns:p14="http://schemas.microsoft.com/office/powerpoint/2010/main" val="1607824498"/>
      </p:ext>
    </p:extLst>
  </p:cSld>
  <p:clrMapOvr>
    <a:masterClrMapping/>
  </p:clrMapOvr>
  <p:transition spd="slow">
    <p:pull/>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26717"/>
            <a:ext cx="7772400" cy="994367"/>
          </a:xfrm>
        </p:spPr>
        <p:txBody>
          <a:bodyPr/>
          <a:lstStyle/>
          <a:p>
            <a:pPr algn="ctr"/>
            <a:r>
              <a:rPr lang="en-US" b="1" dirty="0" smtClean="0">
                <a:latin typeface="Times New Roman" pitchFamily="18" charset="0"/>
              </a:rPr>
              <a:t>Targeted intervention</a:t>
            </a:r>
            <a:endParaRPr lang="en-US" b="1" dirty="0">
              <a:latin typeface="Times New Roman" pitchFamily="18" charset="0"/>
            </a:endParaRPr>
          </a:p>
        </p:txBody>
      </p:sp>
      <p:sp>
        <p:nvSpPr>
          <p:cNvPr id="3" name="Content Placeholder 2"/>
          <p:cNvSpPr>
            <a:spLocks noGrp="1"/>
          </p:cNvSpPr>
          <p:nvPr>
            <p:ph sz="quarter" idx="1"/>
          </p:nvPr>
        </p:nvSpPr>
        <p:spPr>
          <a:xfrm>
            <a:off x="226535" y="1447800"/>
            <a:ext cx="4621850" cy="5181600"/>
          </a:xfrm>
        </p:spPr>
        <p:txBody>
          <a:bodyPr>
            <a:normAutofit/>
          </a:bodyPr>
          <a:lstStyle/>
          <a:p>
            <a:pPr>
              <a:buFont typeface="Arial" pitchFamily="34" charset="0"/>
              <a:buChar char="•"/>
            </a:pPr>
            <a:r>
              <a:rPr lang="en-US" dirty="0" smtClean="0"/>
              <a:t>Key risk groups covered under Targeted Intervention </a:t>
            </a:r>
            <a:r>
              <a:rPr lang="en-US" dirty="0" err="1" smtClean="0"/>
              <a:t>programme</a:t>
            </a:r>
            <a:endParaRPr lang="en-US" dirty="0" smtClean="0"/>
          </a:p>
          <a:p>
            <a:pPr marL="0" indent="0">
              <a:buNone/>
            </a:pPr>
            <a:r>
              <a:rPr lang="en-US" b="1" dirty="0" smtClean="0"/>
              <a:t>	- High risk group</a:t>
            </a:r>
          </a:p>
          <a:p>
            <a:pPr marL="0" indent="0">
              <a:buNone/>
            </a:pPr>
            <a:r>
              <a:rPr lang="en-US" b="1" dirty="0" smtClean="0"/>
              <a:t>	- Bridge population</a:t>
            </a:r>
          </a:p>
          <a:p>
            <a:r>
              <a:rPr lang="en-US" dirty="0" smtClean="0"/>
              <a:t>TIs provide services, such as </a:t>
            </a:r>
            <a:r>
              <a:rPr lang="en-US" dirty="0" err="1" smtClean="0"/>
              <a:t>behaviour</a:t>
            </a:r>
            <a:r>
              <a:rPr lang="en-US" dirty="0"/>
              <a:t> </a:t>
            </a:r>
            <a:r>
              <a:rPr lang="en-US" dirty="0" smtClean="0"/>
              <a:t>change communication, condom promotion, clean needle and syringe for people who inject drugs, STI care, referrals for HIV and Syphilis testing and linkages with Anti-Retroviral Treatment</a:t>
            </a:r>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3837" y="1683483"/>
            <a:ext cx="4310811" cy="2993620"/>
          </a:xfrm>
          <a:prstGeom prst="rect">
            <a:avLst/>
          </a:prstGeom>
        </p:spPr>
      </p:pic>
    </p:spTree>
    <p:extLst>
      <p:ext uri="{BB962C8B-B14F-4D97-AF65-F5344CB8AC3E}">
        <p14:creationId xmlns:p14="http://schemas.microsoft.com/office/powerpoint/2010/main" val="1994967339"/>
      </p:ext>
    </p:extLst>
  </p:cSld>
  <p:clrMapOvr>
    <a:masterClrMapping/>
  </p:clrMapOvr>
  <p:transition spd="slow">
    <p:pull/>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478" y="152400"/>
            <a:ext cx="8845717" cy="1143000"/>
          </a:xfrm>
        </p:spPr>
        <p:txBody>
          <a:bodyPr/>
          <a:lstStyle/>
          <a:p>
            <a:pPr algn="ctr"/>
            <a:r>
              <a:rPr lang="en-US" b="1" dirty="0">
                <a:latin typeface="Times New Roman" pitchFamily="18" charset="0"/>
              </a:rPr>
              <a:t>Link Workers </a:t>
            </a:r>
            <a:r>
              <a:rPr lang="en-US" b="1" dirty="0" smtClean="0">
                <a:latin typeface="Times New Roman" pitchFamily="18" charset="0"/>
              </a:rPr>
              <a:t>Scheme</a:t>
            </a:r>
            <a:endParaRPr lang="en-US" b="1" dirty="0">
              <a:latin typeface="Times New Roman" pitchFamily="18" charset="0"/>
            </a:endParaRPr>
          </a:p>
        </p:txBody>
      </p:sp>
      <p:sp>
        <p:nvSpPr>
          <p:cNvPr id="3" name="Content Placeholder 2"/>
          <p:cNvSpPr>
            <a:spLocks noGrp="1"/>
          </p:cNvSpPr>
          <p:nvPr>
            <p:ph sz="quarter" idx="1"/>
          </p:nvPr>
        </p:nvSpPr>
        <p:spPr>
          <a:xfrm>
            <a:off x="212531" y="1672407"/>
            <a:ext cx="4613282" cy="4759819"/>
          </a:xfrm>
        </p:spPr>
        <p:txBody>
          <a:bodyPr>
            <a:normAutofit fontScale="92500" lnSpcReduction="20000"/>
          </a:bodyPr>
          <a:lstStyle/>
          <a:p>
            <a:r>
              <a:rPr lang="en-US" dirty="0"/>
              <a:t>C</a:t>
            </a:r>
            <a:r>
              <a:rPr lang="en-US" dirty="0" smtClean="0"/>
              <a:t>ommunity-based intervention</a:t>
            </a:r>
          </a:p>
          <a:p>
            <a:r>
              <a:rPr lang="en-US" dirty="0" smtClean="0"/>
              <a:t>Provide services to high </a:t>
            </a:r>
            <a:r>
              <a:rPr lang="en-US" dirty="0"/>
              <a:t>risk </a:t>
            </a:r>
            <a:r>
              <a:rPr lang="en-US" dirty="0" smtClean="0"/>
              <a:t>groups, </a:t>
            </a:r>
            <a:r>
              <a:rPr lang="en-US" dirty="0"/>
              <a:t>vulnerable </a:t>
            </a:r>
            <a:r>
              <a:rPr lang="en-US" dirty="0" smtClean="0"/>
              <a:t>population, bridge population and PLHIV </a:t>
            </a:r>
            <a:r>
              <a:rPr lang="en-US" dirty="0"/>
              <a:t>in </a:t>
            </a:r>
            <a:r>
              <a:rPr lang="en-US" dirty="0" smtClean="0"/>
              <a:t>rural areas</a:t>
            </a:r>
          </a:p>
          <a:p>
            <a:r>
              <a:rPr lang="en-US" b="1" dirty="0"/>
              <a:t>IEC under Link Worker </a:t>
            </a:r>
            <a:r>
              <a:rPr lang="en-US" b="1" dirty="0" smtClean="0"/>
              <a:t>Scheme</a:t>
            </a:r>
            <a:r>
              <a:rPr lang="en-US" dirty="0" smtClean="0"/>
              <a:t>:</a:t>
            </a:r>
          </a:p>
          <a:p>
            <a:pPr marL="0" indent="0">
              <a:buNone/>
            </a:pPr>
            <a:r>
              <a:rPr lang="en-US" dirty="0" smtClean="0"/>
              <a:t>	Mid-media </a:t>
            </a:r>
            <a:r>
              <a:rPr lang="en-US" dirty="0" err="1"/>
              <a:t>programmes</a:t>
            </a:r>
            <a:r>
              <a:rPr lang="en-US" dirty="0"/>
              <a:t> </a:t>
            </a:r>
            <a:r>
              <a:rPr lang="en-US" dirty="0" smtClean="0"/>
              <a:t>	include wall </a:t>
            </a:r>
            <a:r>
              <a:rPr lang="en-US" dirty="0"/>
              <a:t>writings, wall </a:t>
            </a:r>
            <a:r>
              <a:rPr lang="en-US" dirty="0" smtClean="0"/>
              <a:t>	paintings</a:t>
            </a:r>
            <a:r>
              <a:rPr lang="en-US" dirty="0"/>
              <a:t>, </a:t>
            </a:r>
            <a:r>
              <a:rPr lang="en-US" dirty="0" smtClean="0"/>
              <a:t>folk performances 	and hoardings.</a:t>
            </a:r>
            <a:r>
              <a:rPr lang="en-US" dirty="0"/>
              <a:t> </a:t>
            </a:r>
            <a:endParaRPr lang="en-US" dirty="0" smtClean="0"/>
          </a:p>
          <a:p>
            <a:r>
              <a:rPr lang="en-US" dirty="0" smtClean="0"/>
              <a:t>Rural </a:t>
            </a:r>
            <a:r>
              <a:rPr lang="en-US" dirty="0"/>
              <a:t>interventions continue to </a:t>
            </a:r>
            <a:r>
              <a:rPr lang="en-US" dirty="0" smtClean="0"/>
              <a:t>be </a:t>
            </a:r>
            <a:r>
              <a:rPr lang="en-US" dirty="0"/>
              <a:t>challenge </a:t>
            </a:r>
            <a:r>
              <a:rPr lang="en-US" dirty="0" smtClean="0"/>
              <a:t>owing to inadequate </a:t>
            </a:r>
            <a:r>
              <a:rPr lang="en-US" dirty="0"/>
              <a:t>infrastructures, </a:t>
            </a:r>
            <a:r>
              <a:rPr lang="en-US" dirty="0" smtClean="0"/>
              <a:t> </a:t>
            </a:r>
            <a:r>
              <a:rPr lang="en-US" dirty="0"/>
              <a:t>poor outreach </a:t>
            </a:r>
            <a:r>
              <a:rPr lang="en-US" dirty="0" smtClean="0"/>
              <a:t>initiatives and stigma associated with HIV</a:t>
            </a: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02077" y="1707526"/>
            <a:ext cx="4091679" cy="42818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30940778"/>
      </p:ext>
    </p:extLst>
  </p:cSld>
  <p:clrMapOvr>
    <a:masterClrMapping/>
  </p:clrMapOvr>
  <p:transition spd="slow">
    <p:pull/>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3679</TotalTime>
  <Words>952</Words>
  <Application>Microsoft Office PowerPoint</Application>
  <PresentationFormat>On-screen Show (4:3)</PresentationFormat>
  <Paragraphs>129</Paragraphs>
  <Slides>17</Slides>
  <Notes>16</Notes>
  <HiddenSlides>1</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Equity</vt:lpstr>
      <vt:lpstr>National AIDS Control Programme-IV</vt:lpstr>
      <vt:lpstr>Milestones</vt:lpstr>
      <vt:lpstr>Objectives</vt:lpstr>
      <vt:lpstr>PowerPoint Presentation</vt:lpstr>
      <vt:lpstr>Key priorities under NACP-IV</vt:lpstr>
      <vt:lpstr>New Initiatives under NACP-IV</vt:lpstr>
      <vt:lpstr>Package of services provided under NACP-IV</vt:lpstr>
      <vt:lpstr>Targeted intervention</vt:lpstr>
      <vt:lpstr>Link Workers Scheme</vt:lpstr>
      <vt:lpstr>Prevention &amp; treatment of RTI/STI</vt:lpstr>
      <vt:lpstr>Blood safety</vt:lpstr>
      <vt:lpstr>Prevention of Parent to Child Transmission of HIV (PPTCT)</vt:lpstr>
      <vt:lpstr>Condom promotion</vt:lpstr>
      <vt:lpstr>Model of HIV treatment Services</vt:lpstr>
      <vt:lpstr>ART Scale up for PLHIV in India, 2005 - 2012</vt:lpstr>
      <vt:lpstr>ART Scale up for Children Living with HIV/AIDS in India, 2005 - 2012</vt:lpstr>
      <vt:lpstr>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reshma</dc:creator>
  <cp:lastModifiedBy>reshma</cp:lastModifiedBy>
  <cp:revision>97</cp:revision>
  <cp:lastPrinted>2013-12-08T09:25:07Z</cp:lastPrinted>
  <dcterms:created xsi:type="dcterms:W3CDTF">2006-08-16T00:00:00Z</dcterms:created>
  <dcterms:modified xsi:type="dcterms:W3CDTF">2013-12-11T07:04:54Z</dcterms:modified>
</cp:coreProperties>
</file>